
<file path=[Content_Types].xml><?xml version="1.0" encoding="utf-8"?>
<Types xmlns="http://schemas.openxmlformats.org/package/2006/content-types">
  <Default Extension="xml" ContentType="application/xml"/>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Lst>
  <p:notesMasterIdLst>
    <p:notesMasterId r:id="rId18"/>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567"/>
  </p:normalViewPr>
  <p:slideViewPr>
    <p:cSldViewPr snapToGrid="0" snapToObjects="1">
      <p:cViewPr varScale="1">
        <p:scale>
          <a:sx n="79" d="100"/>
          <a:sy n="79" d="100"/>
        </p:scale>
        <p:origin x="132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gif>
</file>

<file path=ppt/media/image11.gif>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5582022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 Id="rId3" Type="http://schemas.openxmlformats.org/officeDocument/2006/relationships/hyperlink" Target="mailto:arowland@doc.gov"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1" name="Shape 131"/>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a:t>Hi, I am Alison Rowland, Development Lead for the Commerce Data Service and I will be speaking to you about the team’s work on Income Inequality.</a:t>
            </a:r>
          </a:p>
        </p:txBody>
      </p:sp>
      <p:sp>
        <p:nvSpPr>
          <p:cNvPr id="132" name="Shape 132"/>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061922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Shape 22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2" name="Shape 22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While Census has a lot of data, to create robust comparisons over the income distribution may require some work and calculation. A trained analyst may need to spend some time to navigate to the right data, download data, process it, then visualize it. </a:t>
            </a:r>
          </a:p>
          <a:p>
            <a:pPr marL="0" marR="0" lvl="0" indent="0" algn="l" rtl="0">
              <a:lnSpc>
                <a:spcPct val="100000"/>
              </a:lnSpc>
              <a:spcBef>
                <a:spcPts val="0"/>
              </a:spcBef>
              <a:spcAft>
                <a:spcPts val="0"/>
              </a:spcAft>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ct val="25000"/>
              <a:buFont typeface="Calibri"/>
              <a:buNone/>
            </a:pPr>
            <a:r>
              <a:rPr lang="en-US" sz="1200" b="0" i="0" u="none" strike="noStrike" cap="none">
                <a:solidFill>
                  <a:schemeClr val="dk1"/>
                </a:solidFill>
                <a:latin typeface="Calibri"/>
                <a:ea typeface="Calibri"/>
                <a:cs typeface="Calibri"/>
                <a:sym typeface="Calibri"/>
              </a:rPr>
              <a:t>With MIDAAS, time to getting started has never been easier. Many critical calculations have been pre-calculated and stored and made available through an API, which then makes it far easier to create intuitive visualizations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223" name="Shape 22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854032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r>
              <a:rPr lang="en-US"/>
              <a:t>MIDAAS is an API (Application Programming Interface), developer portal and engagement website for having a real and comprehensive discussion about Income Inequality. </a:t>
            </a:r>
          </a:p>
          <a:p>
            <a:pPr lvl="0">
              <a:spcBef>
                <a:spcPts val="0"/>
              </a:spcBef>
              <a:buNone/>
            </a:pPr>
            <a:endParaRPr/>
          </a:p>
          <a:p>
            <a:pPr lvl="0">
              <a:spcBef>
                <a:spcPts val="0"/>
              </a:spcBef>
              <a:buNone/>
            </a:pPr>
            <a:r>
              <a:rPr lang="en-US"/>
              <a:t>In its current state (“Alpha”), we serve up CENSUS ACS (American Community Survey) PUMS (Public Use Microdata Sample) data about income around the dimensions of race, gender and age group.</a:t>
            </a:r>
          </a:p>
          <a:p>
            <a:pPr lvl="0">
              <a:spcBef>
                <a:spcPts val="0"/>
              </a:spcBef>
              <a:buNone/>
            </a:pPr>
            <a:endParaRPr/>
          </a:p>
          <a:p>
            <a:pPr lvl="0">
              <a:spcBef>
                <a:spcPts val="0"/>
              </a:spcBef>
              <a:buNone/>
            </a:pPr>
            <a:r>
              <a:rPr lang="en-US"/>
              <a:t>I am sure that everyone here has heard that women make 79 cents to every dollar that a man makes. However, this should be qualified by “on average”.</a:t>
            </a:r>
          </a:p>
          <a:p>
            <a:pPr lvl="0">
              <a:spcBef>
                <a:spcPts val="0"/>
              </a:spcBef>
              <a:buNone/>
            </a:pPr>
            <a:endParaRPr/>
          </a:p>
          <a:p>
            <a:pPr lvl="0">
              <a:spcBef>
                <a:spcPts val="0"/>
              </a:spcBef>
              <a:buNone/>
            </a:pPr>
            <a:r>
              <a:rPr lang="en-US"/>
              <a:t>Once you unpack the data, you see that as you go up the income brackets that women in the highest income bracket actually make around 43 cents to every dollar. </a:t>
            </a:r>
          </a:p>
          <a:p>
            <a:pPr lvl="0">
              <a:spcBef>
                <a:spcPts val="0"/>
              </a:spcBef>
              <a:buNone/>
            </a:pPr>
            <a:endParaRPr/>
          </a:p>
          <a:p>
            <a:pPr lvl="0">
              <a:spcBef>
                <a:spcPts val="0"/>
              </a:spcBef>
              <a:buNone/>
            </a:pPr>
            <a:r>
              <a:rPr lang="en-US"/>
              <a:t>So the situation is more complex and nuanced (and worse) than is projected.</a:t>
            </a:r>
          </a:p>
          <a:p>
            <a:pPr lvl="0">
              <a:spcBef>
                <a:spcPts val="0"/>
              </a:spcBef>
              <a:buNone/>
            </a:pPr>
            <a:endParaRPr/>
          </a:p>
          <a:p>
            <a:pPr lvl="0">
              <a:spcBef>
                <a:spcPts val="0"/>
              </a:spcBef>
              <a:buNone/>
            </a:pPr>
            <a:r>
              <a:rPr lang="en-US"/>
              <a:t>Long-term, we plan to develop it into a platform to help people make choices about various pathways that will help them get to better economic situations.</a:t>
            </a:r>
          </a:p>
        </p:txBody>
      </p:sp>
      <p:sp>
        <p:nvSpPr>
          <p:cNvPr id="233" name="Shape 23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1601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41" name="Shape 241"/>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To address the opportunity, a 4 agency effort focused on the ”what ifs”. What if data can help find new opportunity. What if data can help improve someone’s situation.</a:t>
            </a:r>
          </a:p>
        </p:txBody>
      </p:sp>
      <p:sp>
        <p:nvSpPr>
          <p:cNvPr id="242" name="Shape 242"/>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99381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Shape 25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53" name="Shape 253"/>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This is the classic open data play. Assemble important data together. Bring together a data community. Get people to hack at creating new apps to show what’s possible. In the initial round of work, 12 prototypes were developed by a number of teams.</a:t>
            </a:r>
          </a:p>
        </p:txBody>
      </p:sp>
      <p:sp>
        <p:nvSpPr>
          <p:cNvPr id="254" name="Shape 254"/>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17880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61" name="Shape 261"/>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And the work covers a wide range from transit to housing to income to jobs. In particular, Redfin created an ‘Opportunity Score’ (read up on it: https://www.redfin.com/blog/opportunity-score)</a:t>
            </a:r>
          </a:p>
        </p:txBody>
      </p:sp>
      <p:sp>
        <p:nvSpPr>
          <p:cNvPr id="262" name="Shape 262"/>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39900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Shape 27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1" name="Shape 271"/>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272" name="Shape 272"/>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02628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Shape 277"/>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r>
              <a:rPr lang="en-US"/>
              <a:t>Thank you. </a:t>
            </a:r>
          </a:p>
          <a:p>
            <a:pPr lvl="0">
              <a:spcBef>
                <a:spcPts val="0"/>
              </a:spcBef>
              <a:buNone/>
            </a:pPr>
            <a:endParaRPr/>
          </a:p>
          <a:p>
            <a:pPr lvl="0">
              <a:spcBef>
                <a:spcPts val="0"/>
              </a:spcBef>
              <a:buNone/>
            </a:pPr>
            <a:r>
              <a:rPr lang="en-US"/>
              <a:t>I can be reached at </a:t>
            </a:r>
            <a:r>
              <a:rPr lang="en-US" u="sng">
                <a:solidFill>
                  <a:schemeClr val="hlink"/>
                </a:solidFill>
                <a:hlinkClick r:id="rId3"/>
              </a:rPr>
              <a:t>arowland@doc.gov</a:t>
            </a:r>
            <a:r>
              <a:rPr lang="en-US"/>
              <a:t> if you have any questions. </a:t>
            </a:r>
          </a:p>
        </p:txBody>
      </p:sp>
      <p:sp>
        <p:nvSpPr>
          <p:cNvPr id="278" name="Shape 278"/>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7530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r>
              <a:rPr lang="en-US"/>
              <a:t>This is our roadmap. We will start with an overview of the space and delve into the two data products that we have delivered (and will continue to deliver on).</a:t>
            </a:r>
          </a:p>
        </p:txBody>
      </p:sp>
      <p:sp>
        <p:nvSpPr>
          <p:cNvPr id="138" name="Shape 138"/>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48019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3" name="Shape 153"/>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Inequality, especially income inequality, is a highly dimensional issue. To address it, we need to take on many different things, but within the Commerce toolbox, we had 2 ways of contributing to solutions:</a:t>
            </a:r>
          </a:p>
        </p:txBody>
      </p:sp>
      <p:sp>
        <p:nvSpPr>
          <p:cNvPr id="154" name="Shape 154"/>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191449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First, the issue of inequality needs a fresh quantitative vocabulary. It needs to be contextualized in ways that are personal and are exact. </a:t>
            </a:r>
          </a:p>
        </p:txBody>
      </p:sp>
      <p:sp>
        <p:nvSpPr>
          <p:cNvPr id="170" name="Shape 170"/>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37723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7" name="Shape 177"/>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The second is to experiment with how government data as well as private sector data can be used to find new opportunities for those who are disadvantaged.</a:t>
            </a:r>
          </a:p>
        </p:txBody>
      </p:sp>
      <p:sp>
        <p:nvSpPr>
          <p:cNvPr id="178" name="Shape 17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42680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5" name="Shape 185"/>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After all, as America’s Data Agency, Commerce certainly has a lot to offer. If we take a look at data.gov, Commerce agencies account for nearly 36% of the data on the website. </a:t>
            </a:r>
          </a:p>
        </p:txBody>
      </p:sp>
      <p:sp>
        <p:nvSpPr>
          <p:cNvPr id="186" name="Shape 186"/>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587469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3" name="Shape 193"/>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When we think about the income equality data, the data is not only locked within Commerce Bureaus like Census, but also with the federal reserve and the the Bureau of Labor Statistics. There’s a lot out there. </a:t>
            </a:r>
          </a:p>
        </p:txBody>
      </p:sp>
      <p:sp>
        <p:nvSpPr>
          <p:cNvPr id="194" name="Shape 194"/>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865904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00" name="Shape 200"/>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To get this mobilized, we assembled a robust team from across agencies. We brought in Presidential Innovation Fellows, who are among the country’s top data and tech talent on year-long tours of duty to take on some of the country’s most pressing issues. The US Census Bureau brought clarity to the work and helped to channel PIFs towards two distinct threads. </a:t>
            </a:r>
          </a:p>
        </p:txBody>
      </p:sp>
      <p:sp>
        <p:nvSpPr>
          <p:cNvPr id="201" name="Shape 201"/>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011624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The first of these engagements is called Making Income Data As a Service. </a:t>
            </a:r>
          </a:p>
        </p:txBody>
      </p:sp>
      <p:sp>
        <p:nvSpPr>
          <p:cNvPr id="212" name="Shape 212"/>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475035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3_Title Slide">
    <p:bg>
      <p:bgPr>
        <a:solidFill>
          <a:srgbClr val="306EA5"/>
        </a:solidFill>
        <a:effectLst/>
      </p:bgPr>
    </p:bg>
    <p:spTree>
      <p:nvGrpSpPr>
        <p:cNvPr id="1" name="Shape 15"/>
        <p:cNvGrpSpPr/>
        <p:nvPr/>
      </p:nvGrpSpPr>
      <p:grpSpPr>
        <a:xfrm>
          <a:off x="0" y="0"/>
          <a:ext cx="0" cy="0"/>
          <a:chOff x="0" y="0"/>
          <a:chExt cx="0" cy="0"/>
        </a:xfrm>
      </p:grpSpPr>
      <p:pic>
        <p:nvPicPr>
          <p:cNvPr id="16" name="Shape 16"/>
          <p:cNvPicPr preferRelativeResize="0"/>
          <p:nvPr/>
        </p:nvPicPr>
        <p:blipFill rotWithShape="1">
          <a:blip r:embed="rId2">
            <a:alphaModFix/>
          </a:blip>
          <a:srcRect/>
          <a:stretch/>
        </p:blipFill>
        <p:spPr>
          <a:xfrm>
            <a:off x="-160019" y="-820991"/>
            <a:ext cx="12352020" cy="7678992"/>
          </a:xfrm>
          <a:prstGeom prst="rect">
            <a:avLst/>
          </a:prstGeom>
          <a:noFill/>
          <a:ln>
            <a:noFill/>
          </a:ln>
        </p:spPr>
      </p:pic>
      <p:sp>
        <p:nvSpPr>
          <p:cNvPr id="17" name="Shape 17"/>
          <p:cNvSpPr txBox="1">
            <a:spLocks noGrp="1"/>
          </p:cNvSpPr>
          <p:nvPr>
            <p:ph type="ctrTitle"/>
          </p:nvPr>
        </p:nvSpPr>
        <p:spPr>
          <a:xfrm>
            <a:off x="194553" y="2830197"/>
            <a:ext cx="6478621" cy="1080321"/>
          </a:xfrm>
          <a:prstGeom prst="rect">
            <a:avLst/>
          </a:prstGeom>
          <a:solidFill>
            <a:schemeClr val="dk1"/>
          </a:solidFill>
          <a:ln>
            <a:noFill/>
          </a:ln>
        </p:spPr>
        <p:txBody>
          <a:bodyPr lIns="91425" tIns="91425" rIns="91425" bIns="91425" anchor="ctr" anchorCtr="0"/>
          <a:lstStyle>
            <a:lvl1pPr marL="0" marR="0" lvl="0" indent="0" algn="l" rtl="0">
              <a:lnSpc>
                <a:spcPct val="90000"/>
              </a:lnSpc>
              <a:spcBef>
                <a:spcPts val="0"/>
              </a:spcBef>
              <a:buClr>
                <a:schemeClr val="lt1"/>
              </a:buClr>
              <a:buFont typeface="Arial"/>
              <a:buNone/>
              <a:defRPr sz="40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 name="Shape 18"/>
          <p:cNvSpPr txBox="1">
            <a:spLocks noGrp="1"/>
          </p:cNvSpPr>
          <p:nvPr>
            <p:ph type="subTitle" idx="1"/>
          </p:nvPr>
        </p:nvSpPr>
        <p:spPr>
          <a:xfrm>
            <a:off x="194553" y="4229969"/>
            <a:ext cx="5213829" cy="889000"/>
          </a:xfrm>
          <a:prstGeom prst="rect">
            <a:avLst/>
          </a:prstGeom>
          <a:solidFill>
            <a:schemeClr val="dk1"/>
          </a:solidFill>
          <a:ln>
            <a:noFill/>
          </a:ln>
        </p:spPr>
        <p:txBody>
          <a:bodyPr lIns="91425" tIns="91425" rIns="91425" bIns="91425" anchor="ctr" anchorCtr="0"/>
          <a:lstStyle>
            <a:lvl1pPr marL="0" marR="0" lvl="0" indent="0" algn="l" rtl="0">
              <a:lnSpc>
                <a:spcPct val="90000"/>
              </a:lnSpc>
              <a:spcBef>
                <a:spcPts val="1000"/>
              </a:spcBef>
              <a:buClr>
                <a:schemeClr val="lt1"/>
              </a:buClr>
              <a:buFont typeface="Arial"/>
              <a:buNone/>
              <a:defRPr sz="2400" b="0" i="0" u="none" strike="noStrike" cap="none">
                <a:solidFill>
                  <a:schemeClr val="lt1"/>
                </a:solidFill>
                <a:latin typeface="Arial"/>
                <a:ea typeface="Arial"/>
                <a:cs typeface="Arial"/>
                <a:sym typeface="Arial"/>
              </a:defRPr>
            </a:lvl1pPr>
            <a:lvl2pPr marL="457200" marR="0" lvl="1" indent="0" algn="ctr" rtl="0">
              <a:lnSpc>
                <a:spcPct val="90000"/>
              </a:lnSpc>
              <a:spcBef>
                <a:spcPts val="500"/>
              </a:spcBef>
              <a:buClr>
                <a:schemeClr val="dk1"/>
              </a:buClr>
              <a:buFont typeface="Arial"/>
              <a:buNone/>
              <a:defRPr sz="2000" b="0" i="0" u="none" strike="noStrike" cap="none">
                <a:solidFill>
                  <a:schemeClr val="dk1"/>
                </a:solidFill>
                <a:latin typeface="Arial"/>
                <a:ea typeface="Arial"/>
                <a:cs typeface="Arial"/>
                <a:sym typeface="Arial"/>
              </a:defRPr>
            </a:lvl2pPr>
            <a:lvl3pPr marL="914400" marR="0" lvl="2" indent="0" algn="ctr" rtl="0">
              <a:lnSpc>
                <a:spcPct val="90000"/>
              </a:lnSpc>
              <a:spcBef>
                <a:spcPts val="500"/>
              </a:spcBef>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9pPr>
          </a:lstStyle>
          <a:p>
            <a:endParaRPr/>
          </a:p>
        </p:txBody>
      </p:sp>
      <p:pic>
        <p:nvPicPr>
          <p:cNvPr id="19" name="Shape 19"/>
          <p:cNvPicPr preferRelativeResize="0"/>
          <p:nvPr/>
        </p:nvPicPr>
        <p:blipFill rotWithShape="1">
          <a:blip r:embed="rId3">
            <a:alphaModFix amt="79000"/>
          </a:blip>
          <a:srcRect/>
          <a:stretch/>
        </p:blipFill>
        <p:spPr>
          <a:xfrm>
            <a:off x="194553" y="5438419"/>
            <a:ext cx="1195331" cy="119533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7_Title and Content">
    <p:bg>
      <p:bgPr>
        <a:solidFill>
          <a:schemeClr val="lt1"/>
        </a:solidFill>
        <a:effectLst/>
      </p:bgPr>
    </p:bg>
    <p:spTree>
      <p:nvGrpSpPr>
        <p:cNvPr id="1" name="Shape 87"/>
        <p:cNvGrpSpPr/>
        <p:nvPr/>
      </p:nvGrpSpPr>
      <p:grpSpPr>
        <a:xfrm>
          <a:off x="0" y="0"/>
          <a:ext cx="0" cy="0"/>
          <a:chOff x="0" y="0"/>
          <a:chExt cx="0" cy="0"/>
        </a:xfrm>
      </p:grpSpPr>
      <p:sp>
        <p:nvSpPr>
          <p:cNvPr id="88" name="Shape 88"/>
          <p:cNvSpPr/>
          <p:nvPr/>
        </p:nvSpPr>
        <p:spPr>
          <a:xfrm>
            <a:off x="-269229" y="1714500"/>
            <a:ext cx="12847320" cy="4538824"/>
          </a:xfrm>
          <a:prstGeom prst="rect">
            <a:avLst/>
          </a:prstGeom>
          <a:solidFill>
            <a:srgbClr val="306EA5"/>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89" name="Shape 89"/>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90" name="Shape 90"/>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1" name="Shape 91"/>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2" name="Shape 92"/>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93" name="Shape 93"/>
          <p:cNvPicPr preferRelativeResize="0"/>
          <p:nvPr/>
        </p:nvPicPr>
        <p:blipFill rotWithShape="1">
          <a:blip r:embed="rId2">
            <a:alphaModFix/>
          </a:blip>
          <a:srcRect/>
          <a:stretch/>
        </p:blipFill>
        <p:spPr>
          <a:xfrm>
            <a:off x="326556" y="6289039"/>
            <a:ext cx="1883244" cy="501650"/>
          </a:xfrm>
          <a:prstGeom prst="rect">
            <a:avLst/>
          </a:prstGeom>
          <a:noFill/>
          <a:ln>
            <a:noFill/>
          </a:ln>
        </p:spPr>
      </p:pic>
      <p:sp>
        <p:nvSpPr>
          <p:cNvPr id="94" name="Shape 94"/>
          <p:cNvSpPr txBox="1">
            <a:spLocks noGrp="1"/>
          </p:cNvSpPr>
          <p:nvPr>
            <p:ph type="title"/>
          </p:nvPr>
        </p:nvSpPr>
        <p:spPr>
          <a:xfrm>
            <a:off x="702822" y="378029"/>
            <a:ext cx="10515599" cy="959704"/>
          </a:xfrm>
          <a:prstGeom prst="rect">
            <a:avLst/>
          </a:prstGeom>
          <a:noFill/>
          <a:ln>
            <a:noFill/>
          </a:ln>
        </p:spPr>
        <p:txBody>
          <a:bodyPr lIns="91425" tIns="91425" rIns="91425" bIns="91425" anchor="ctr" anchorCtr="0"/>
          <a:lstStyle>
            <a:lvl1pPr marL="0" marR="0" lvl="0" indent="0" algn="l" rtl="0">
              <a:lnSpc>
                <a:spcPct val="90000"/>
              </a:lnSpc>
              <a:spcBef>
                <a:spcPts val="0"/>
              </a:spcBef>
              <a:buClr>
                <a:srgbClr val="306EA5"/>
              </a:buClr>
              <a:buFont typeface="Arial"/>
              <a:buNone/>
              <a:defRPr sz="4400" b="0" i="0" u="none" strike="noStrike" cap="none">
                <a:solidFill>
                  <a:srgbClr val="306EA5"/>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5" name="Shape 95"/>
          <p:cNvSpPr txBox="1">
            <a:spLocks noGrp="1"/>
          </p:cNvSpPr>
          <p:nvPr>
            <p:ph type="body" idx="1"/>
          </p:nvPr>
        </p:nvSpPr>
        <p:spPr>
          <a:xfrm>
            <a:off x="650772" y="1825625"/>
            <a:ext cx="10515599" cy="4351338"/>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chemeClr val="lt1"/>
              </a:buClr>
              <a:buSzPct val="100000"/>
              <a:buFont typeface="Arial"/>
              <a:buChar char="•"/>
              <a:defRPr sz="3600" b="0" i="0" u="none" strike="noStrike" cap="none">
                <a:solidFill>
                  <a:schemeClr val="lt1"/>
                </a:solidFill>
                <a:latin typeface="Arial"/>
                <a:ea typeface="Arial"/>
                <a:cs typeface="Arial"/>
                <a:sym typeface="Arial"/>
              </a:defRPr>
            </a:lvl1pPr>
            <a:lvl2pPr marL="685800" marR="0" lvl="1" indent="-25400" algn="l" rtl="0">
              <a:lnSpc>
                <a:spcPct val="90000"/>
              </a:lnSpc>
              <a:spcBef>
                <a:spcPts val="500"/>
              </a:spcBef>
              <a:buClr>
                <a:schemeClr val="lt1"/>
              </a:buClr>
              <a:buSzPct val="100000"/>
              <a:buFont typeface="Arial"/>
              <a:buChar char="•"/>
              <a:defRPr sz="3200" b="0" i="0" u="none" strike="noStrike" cap="none">
                <a:solidFill>
                  <a:schemeClr val="lt1"/>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6_Title and Content">
    <p:bg>
      <p:bgPr>
        <a:solidFill>
          <a:schemeClr val="lt1"/>
        </a:solidFill>
        <a:effectLst/>
      </p:bgPr>
    </p:bg>
    <p:spTree>
      <p:nvGrpSpPr>
        <p:cNvPr id="1" name="Shape 96"/>
        <p:cNvGrpSpPr/>
        <p:nvPr/>
      </p:nvGrpSpPr>
      <p:grpSpPr>
        <a:xfrm>
          <a:off x="0" y="0"/>
          <a:ext cx="0" cy="0"/>
          <a:chOff x="0" y="0"/>
          <a:chExt cx="0" cy="0"/>
        </a:xfrm>
      </p:grpSpPr>
      <p:sp>
        <p:nvSpPr>
          <p:cNvPr id="97" name="Shape 97"/>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98" name="Shape 98"/>
          <p:cNvSpPr txBox="1">
            <a:spLocks noGrp="1"/>
          </p:cNvSpPr>
          <p:nvPr>
            <p:ph type="body" idx="1"/>
          </p:nvPr>
        </p:nvSpPr>
        <p:spPr>
          <a:xfrm>
            <a:off x="538231" y="1714500"/>
            <a:ext cx="5422392" cy="4105654"/>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rgbClr val="306EA5"/>
              </a:buClr>
              <a:buSzPct val="100000"/>
              <a:buFont typeface="Arial"/>
              <a:buChar char="•"/>
              <a:defRPr sz="3600" b="0" i="0" u="none" strike="noStrike" cap="none">
                <a:solidFill>
                  <a:srgbClr val="306EA5"/>
                </a:solidFill>
                <a:latin typeface="Arial"/>
                <a:ea typeface="Arial"/>
                <a:cs typeface="Arial"/>
                <a:sym typeface="Arial"/>
              </a:defRPr>
            </a:lvl1pPr>
            <a:lvl2pPr marL="685800" marR="0" lvl="1" indent="-25400" algn="l" rtl="0">
              <a:lnSpc>
                <a:spcPct val="90000"/>
              </a:lnSpc>
              <a:spcBef>
                <a:spcPts val="500"/>
              </a:spcBef>
              <a:buClr>
                <a:schemeClr val="lt1"/>
              </a:buClr>
              <a:buSzPct val="100000"/>
              <a:buFont typeface="Arial"/>
              <a:buChar char="•"/>
              <a:defRPr sz="3200" b="0" i="0" u="none" strike="noStrike" cap="none">
                <a:solidFill>
                  <a:schemeClr val="lt1"/>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9" name="Shape 99"/>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0" name="Shape 100"/>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1" name="Shape 101"/>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102" name="Shape 102"/>
          <p:cNvPicPr preferRelativeResize="0"/>
          <p:nvPr/>
        </p:nvPicPr>
        <p:blipFill rotWithShape="1">
          <a:blip r:embed="rId2">
            <a:alphaModFix/>
          </a:blip>
          <a:srcRect/>
          <a:stretch/>
        </p:blipFill>
        <p:spPr>
          <a:xfrm>
            <a:off x="326556" y="6289039"/>
            <a:ext cx="1883244" cy="501650"/>
          </a:xfrm>
          <a:prstGeom prst="rect">
            <a:avLst/>
          </a:prstGeom>
          <a:noFill/>
          <a:ln>
            <a:noFill/>
          </a:ln>
        </p:spPr>
      </p:pic>
      <p:sp>
        <p:nvSpPr>
          <p:cNvPr id="103" name="Shape 103"/>
          <p:cNvSpPr txBox="1">
            <a:spLocks noGrp="1"/>
          </p:cNvSpPr>
          <p:nvPr>
            <p:ph type="title"/>
          </p:nvPr>
        </p:nvSpPr>
        <p:spPr>
          <a:xfrm>
            <a:off x="626289" y="423702"/>
            <a:ext cx="10515599" cy="959704"/>
          </a:xfrm>
          <a:prstGeom prst="rect">
            <a:avLst/>
          </a:prstGeom>
          <a:noFill/>
          <a:ln>
            <a:noFill/>
          </a:ln>
        </p:spPr>
        <p:txBody>
          <a:bodyPr lIns="91425" tIns="91425" rIns="91425" bIns="91425" anchor="ctr" anchorCtr="0"/>
          <a:lstStyle>
            <a:lvl1pPr marL="0" marR="0" lvl="0" indent="0" algn="l" rtl="0">
              <a:lnSpc>
                <a:spcPct val="90000"/>
              </a:lnSpc>
              <a:spcBef>
                <a:spcPts val="0"/>
              </a:spcBef>
              <a:buClr>
                <a:srgbClr val="306EA5"/>
              </a:buClr>
              <a:buFont typeface="Arial"/>
              <a:buNone/>
              <a:defRPr sz="4400" b="0" i="0" u="none" strike="noStrike" cap="none">
                <a:solidFill>
                  <a:srgbClr val="306EA5"/>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04" name="Shape 104"/>
          <p:cNvSpPr txBox="1">
            <a:spLocks noGrp="1"/>
          </p:cNvSpPr>
          <p:nvPr>
            <p:ph type="body" idx="2"/>
          </p:nvPr>
        </p:nvSpPr>
        <p:spPr>
          <a:xfrm>
            <a:off x="5975862" y="1714500"/>
            <a:ext cx="5422392" cy="4105654"/>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rgbClr val="306EA5"/>
              </a:buClr>
              <a:buSzPct val="100000"/>
              <a:buFont typeface="Arial"/>
              <a:buChar char="•"/>
              <a:defRPr sz="3600" b="0" i="0" u="none" strike="noStrike" cap="none">
                <a:solidFill>
                  <a:srgbClr val="306EA5"/>
                </a:solidFill>
                <a:latin typeface="Arial"/>
                <a:ea typeface="Arial"/>
                <a:cs typeface="Arial"/>
                <a:sym typeface="Arial"/>
              </a:defRPr>
            </a:lvl1pPr>
            <a:lvl2pPr marL="685800" marR="0" lvl="1" indent="-25400" algn="l" rtl="0">
              <a:lnSpc>
                <a:spcPct val="90000"/>
              </a:lnSpc>
              <a:spcBef>
                <a:spcPts val="500"/>
              </a:spcBef>
              <a:buClr>
                <a:schemeClr val="lt1"/>
              </a:buClr>
              <a:buSzPct val="100000"/>
              <a:buFont typeface="Arial"/>
              <a:buChar char="•"/>
              <a:defRPr sz="3200" b="0" i="0" u="none" strike="noStrike" cap="none">
                <a:solidFill>
                  <a:schemeClr val="lt1"/>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ide by side ">
    <p:bg>
      <p:bgPr>
        <a:solidFill>
          <a:srgbClr val="306EA5"/>
        </a:solidFill>
        <a:effectLst/>
      </p:bgPr>
    </p:bg>
    <p:spTree>
      <p:nvGrpSpPr>
        <p:cNvPr id="1" name="Shape 105"/>
        <p:cNvGrpSpPr/>
        <p:nvPr/>
      </p:nvGrpSpPr>
      <p:grpSpPr>
        <a:xfrm>
          <a:off x="0" y="0"/>
          <a:ext cx="0" cy="0"/>
          <a:chOff x="0" y="0"/>
          <a:chExt cx="0" cy="0"/>
        </a:xfrm>
      </p:grpSpPr>
      <p:sp>
        <p:nvSpPr>
          <p:cNvPr id="106" name="Shape 106"/>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107" name="Shape 107"/>
          <p:cNvSpPr txBox="1">
            <a:spLocks noGrp="1"/>
          </p:cNvSpPr>
          <p:nvPr>
            <p:ph type="body" idx="1"/>
          </p:nvPr>
        </p:nvSpPr>
        <p:spPr>
          <a:xfrm>
            <a:off x="538231" y="1714500"/>
            <a:ext cx="5422392" cy="4105654"/>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chemeClr val="lt1"/>
              </a:buClr>
              <a:buSzPct val="100000"/>
              <a:buFont typeface="Arial"/>
              <a:buChar char="•"/>
              <a:defRPr sz="3600" b="0" i="0" u="none" strike="noStrike" cap="none">
                <a:solidFill>
                  <a:schemeClr val="lt1"/>
                </a:solidFill>
                <a:latin typeface="Arial"/>
                <a:ea typeface="Arial"/>
                <a:cs typeface="Arial"/>
                <a:sym typeface="Arial"/>
              </a:defRPr>
            </a:lvl1pPr>
            <a:lvl2pPr marL="685800" marR="0" lvl="1" indent="-25400" algn="l" rtl="0">
              <a:lnSpc>
                <a:spcPct val="90000"/>
              </a:lnSpc>
              <a:spcBef>
                <a:spcPts val="500"/>
              </a:spcBef>
              <a:buClr>
                <a:schemeClr val="lt1"/>
              </a:buClr>
              <a:buSzPct val="100000"/>
              <a:buFont typeface="Arial"/>
              <a:buChar char="•"/>
              <a:defRPr sz="3200" b="0" i="0" u="none" strike="noStrike" cap="none">
                <a:solidFill>
                  <a:schemeClr val="lt1"/>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8" name="Shape 108"/>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9" name="Shape 109"/>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0" name="Shape 110"/>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111" name="Shape 111"/>
          <p:cNvPicPr preferRelativeResize="0"/>
          <p:nvPr/>
        </p:nvPicPr>
        <p:blipFill rotWithShape="1">
          <a:blip r:embed="rId2">
            <a:alphaModFix/>
          </a:blip>
          <a:srcRect/>
          <a:stretch/>
        </p:blipFill>
        <p:spPr>
          <a:xfrm>
            <a:off x="326556" y="6289039"/>
            <a:ext cx="1883244" cy="501650"/>
          </a:xfrm>
          <a:prstGeom prst="rect">
            <a:avLst/>
          </a:prstGeom>
          <a:noFill/>
          <a:ln>
            <a:noFill/>
          </a:ln>
        </p:spPr>
      </p:pic>
      <p:sp>
        <p:nvSpPr>
          <p:cNvPr id="112" name="Shape 112"/>
          <p:cNvSpPr txBox="1">
            <a:spLocks noGrp="1"/>
          </p:cNvSpPr>
          <p:nvPr>
            <p:ph type="title"/>
          </p:nvPr>
        </p:nvSpPr>
        <p:spPr>
          <a:xfrm>
            <a:off x="626289" y="423702"/>
            <a:ext cx="10515599" cy="95970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lt1"/>
              </a:buClr>
              <a:buFont typeface="Arial"/>
              <a:buNone/>
              <a:defRPr sz="44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3" name="Shape 113"/>
          <p:cNvSpPr txBox="1">
            <a:spLocks noGrp="1"/>
          </p:cNvSpPr>
          <p:nvPr>
            <p:ph type="body" idx="2"/>
          </p:nvPr>
        </p:nvSpPr>
        <p:spPr>
          <a:xfrm>
            <a:off x="5975862" y="1714500"/>
            <a:ext cx="5422392" cy="4105654"/>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chemeClr val="lt1"/>
              </a:buClr>
              <a:buSzPct val="100000"/>
              <a:buFont typeface="Arial"/>
              <a:buChar char="•"/>
              <a:defRPr sz="3600" b="0" i="0" u="none" strike="noStrike" cap="none">
                <a:solidFill>
                  <a:schemeClr val="lt1"/>
                </a:solidFill>
                <a:latin typeface="Arial"/>
                <a:ea typeface="Arial"/>
                <a:cs typeface="Arial"/>
                <a:sym typeface="Arial"/>
              </a:defRPr>
            </a:lvl1pPr>
            <a:lvl2pPr marL="685800" marR="0" lvl="1" indent="-25400" algn="l" rtl="0">
              <a:lnSpc>
                <a:spcPct val="90000"/>
              </a:lnSpc>
              <a:spcBef>
                <a:spcPts val="500"/>
              </a:spcBef>
              <a:buClr>
                <a:schemeClr val="lt1"/>
              </a:buClr>
              <a:buSzPct val="100000"/>
              <a:buFont typeface="Arial"/>
              <a:buChar char="•"/>
              <a:defRPr sz="3200" b="0" i="0" u="none" strike="noStrike" cap="none">
                <a:solidFill>
                  <a:schemeClr val="lt1"/>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ide by side comparison">
    <p:bg>
      <p:bgPr>
        <a:solidFill>
          <a:schemeClr val="lt1"/>
        </a:solidFill>
        <a:effectLst/>
      </p:bgPr>
    </p:bg>
    <p:spTree>
      <p:nvGrpSpPr>
        <p:cNvPr id="1" name="Shape 114"/>
        <p:cNvGrpSpPr/>
        <p:nvPr/>
      </p:nvGrpSpPr>
      <p:grpSpPr>
        <a:xfrm>
          <a:off x="0" y="0"/>
          <a:ext cx="0" cy="0"/>
          <a:chOff x="0" y="0"/>
          <a:chExt cx="0" cy="0"/>
        </a:xfrm>
      </p:grpSpPr>
      <p:sp>
        <p:nvSpPr>
          <p:cNvPr id="115" name="Shape 115"/>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116" name="Shape 116"/>
          <p:cNvSpPr txBox="1">
            <a:spLocks noGrp="1"/>
          </p:cNvSpPr>
          <p:nvPr>
            <p:ph type="body" idx="1"/>
          </p:nvPr>
        </p:nvSpPr>
        <p:spPr>
          <a:xfrm>
            <a:off x="538231" y="1714500"/>
            <a:ext cx="5422392" cy="4105654"/>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rgbClr val="306EA5"/>
              </a:buClr>
              <a:buSzPct val="100000"/>
              <a:buFont typeface="Arial"/>
              <a:buChar char="•"/>
              <a:defRPr sz="3600" b="0" i="0" u="none" strike="noStrike" cap="none">
                <a:solidFill>
                  <a:srgbClr val="306EA5"/>
                </a:solidFill>
                <a:latin typeface="Arial"/>
                <a:ea typeface="Arial"/>
                <a:cs typeface="Arial"/>
                <a:sym typeface="Arial"/>
              </a:defRPr>
            </a:lvl1pPr>
            <a:lvl2pPr marL="685800" marR="0" lvl="1" indent="-25400" algn="l" rtl="0">
              <a:lnSpc>
                <a:spcPct val="90000"/>
              </a:lnSpc>
              <a:spcBef>
                <a:spcPts val="500"/>
              </a:spcBef>
              <a:buClr>
                <a:schemeClr val="lt1"/>
              </a:buClr>
              <a:buSzPct val="100000"/>
              <a:buFont typeface="Arial"/>
              <a:buChar char="•"/>
              <a:defRPr sz="3200" b="0" i="0" u="none" strike="noStrike" cap="none">
                <a:solidFill>
                  <a:schemeClr val="lt1"/>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7" name="Shape 117"/>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8" name="Shape 118"/>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9" name="Shape 119"/>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120" name="Shape 120"/>
          <p:cNvPicPr preferRelativeResize="0"/>
          <p:nvPr/>
        </p:nvPicPr>
        <p:blipFill rotWithShape="1">
          <a:blip r:embed="rId2">
            <a:alphaModFix/>
          </a:blip>
          <a:srcRect/>
          <a:stretch/>
        </p:blipFill>
        <p:spPr>
          <a:xfrm>
            <a:off x="326556" y="6289039"/>
            <a:ext cx="1883244" cy="501650"/>
          </a:xfrm>
          <a:prstGeom prst="rect">
            <a:avLst/>
          </a:prstGeom>
          <a:noFill/>
          <a:ln>
            <a:noFill/>
          </a:ln>
        </p:spPr>
      </p:pic>
      <p:sp>
        <p:nvSpPr>
          <p:cNvPr id="121" name="Shape 121"/>
          <p:cNvSpPr txBox="1">
            <a:spLocks noGrp="1"/>
          </p:cNvSpPr>
          <p:nvPr>
            <p:ph type="title"/>
          </p:nvPr>
        </p:nvSpPr>
        <p:spPr>
          <a:xfrm>
            <a:off x="626289" y="423702"/>
            <a:ext cx="10515599" cy="959704"/>
          </a:xfrm>
          <a:prstGeom prst="rect">
            <a:avLst/>
          </a:prstGeom>
          <a:noFill/>
          <a:ln>
            <a:noFill/>
          </a:ln>
        </p:spPr>
        <p:txBody>
          <a:bodyPr lIns="91425" tIns="91425" rIns="91425" bIns="91425" anchor="ctr" anchorCtr="0"/>
          <a:lstStyle>
            <a:lvl1pPr marL="0" marR="0" lvl="0" indent="0" algn="l" rtl="0">
              <a:lnSpc>
                <a:spcPct val="90000"/>
              </a:lnSpc>
              <a:spcBef>
                <a:spcPts val="0"/>
              </a:spcBef>
              <a:buClr>
                <a:srgbClr val="306EA5"/>
              </a:buClr>
              <a:buFont typeface="Arial"/>
              <a:buNone/>
              <a:defRPr sz="4400" b="0" i="0" u="none" strike="noStrike" cap="none">
                <a:solidFill>
                  <a:srgbClr val="306EA5"/>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22" name="Shape 122"/>
          <p:cNvSpPr txBox="1">
            <a:spLocks noGrp="1"/>
          </p:cNvSpPr>
          <p:nvPr>
            <p:ph type="body" idx="2"/>
          </p:nvPr>
        </p:nvSpPr>
        <p:spPr>
          <a:xfrm>
            <a:off x="5975862" y="1714500"/>
            <a:ext cx="5422392" cy="4105654"/>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rgbClr val="306EA5"/>
              </a:buClr>
              <a:buSzPct val="100000"/>
              <a:buFont typeface="Arial"/>
              <a:buChar char="•"/>
              <a:defRPr sz="3600" b="0" i="0" u="none" strike="noStrike" cap="none">
                <a:solidFill>
                  <a:srgbClr val="306EA5"/>
                </a:solidFill>
                <a:latin typeface="Arial"/>
                <a:ea typeface="Arial"/>
                <a:cs typeface="Arial"/>
                <a:sym typeface="Arial"/>
              </a:defRPr>
            </a:lvl1pPr>
            <a:lvl2pPr marL="685800" marR="0" lvl="1" indent="-25400" algn="l" rtl="0">
              <a:lnSpc>
                <a:spcPct val="90000"/>
              </a:lnSpc>
              <a:spcBef>
                <a:spcPts val="500"/>
              </a:spcBef>
              <a:buClr>
                <a:schemeClr val="lt1"/>
              </a:buClr>
              <a:buSzPct val="100000"/>
              <a:buFont typeface="Arial"/>
              <a:buChar char="•"/>
              <a:defRPr sz="3200" b="0" i="0" u="none" strike="noStrike" cap="none">
                <a:solidFill>
                  <a:schemeClr val="lt1"/>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BLANK BLUE">
    <p:bg>
      <p:bgPr>
        <a:solidFill>
          <a:srgbClr val="306EA5"/>
        </a:solidFill>
        <a:effectLst/>
      </p:bgPr>
    </p:bg>
    <p:spTree>
      <p:nvGrpSpPr>
        <p:cNvPr id="1" name="Shape 123"/>
        <p:cNvGrpSpPr/>
        <p:nvPr/>
      </p:nvGrpSpPr>
      <p:grpSpPr>
        <a:xfrm>
          <a:off x="0" y="0"/>
          <a:ext cx="0" cy="0"/>
          <a:chOff x="0" y="0"/>
          <a:chExt cx="0" cy="0"/>
        </a:xfrm>
      </p:grpSpPr>
      <p:sp>
        <p:nvSpPr>
          <p:cNvPr id="124" name="Shape 124"/>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125" name="Shape 125"/>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6" name="Shape 126"/>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7" name="Shape 127"/>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128" name="Shape 128"/>
          <p:cNvPicPr preferRelativeResize="0"/>
          <p:nvPr/>
        </p:nvPicPr>
        <p:blipFill rotWithShape="1">
          <a:blip r:embed="rId2">
            <a:alphaModFix/>
          </a:blip>
          <a:srcRect/>
          <a:stretch/>
        </p:blipFill>
        <p:spPr>
          <a:xfrm>
            <a:off x="710254" y="6294887"/>
            <a:ext cx="1883244" cy="5016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Shape 20"/>
        <p:cNvGrpSpPr/>
        <p:nvPr/>
      </p:nvGrpSpPr>
      <p:grpSpPr>
        <a:xfrm>
          <a:off x="0" y="0"/>
          <a:ext cx="0" cy="0"/>
          <a:chOff x="0" y="0"/>
          <a:chExt cx="0" cy="0"/>
        </a:xfrm>
      </p:grpSpPr>
      <p:pic>
        <p:nvPicPr>
          <p:cNvPr id="21" name="Shape 21"/>
          <p:cNvPicPr preferRelativeResize="0"/>
          <p:nvPr/>
        </p:nvPicPr>
        <p:blipFill rotWithShape="1">
          <a:blip r:embed="rId2">
            <a:alphaModFix amt="22000"/>
          </a:blip>
          <a:srcRect/>
          <a:stretch/>
        </p:blipFill>
        <p:spPr>
          <a:xfrm>
            <a:off x="0" y="0"/>
            <a:ext cx="12192000" cy="6857999"/>
          </a:xfrm>
          <a:prstGeom prst="rect">
            <a:avLst/>
          </a:prstGeom>
          <a:noFill/>
          <a:ln>
            <a:noFill/>
          </a:ln>
        </p:spPr>
      </p:pic>
      <p:sp>
        <p:nvSpPr>
          <p:cNvPr id="22" name="Shape 22"/>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23" name="Shape 23"/>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sp>
        <p:nvSpPr>
          <p:cNvPr id="26" name="Shape 26"/>
          <p:cNvSpPr txBox="1">
            <a:spLocks noGrp="1"/>
          </p:cNvSpPr>
          <p:nvPr>
            <p:ph type="title"/>
          </p:nvPr>
        </p:nvSpPr>
        <p:spPr>
          <a:xfrm>
            <a:off x="1947152" y="1892867"/>
            <a:ext cx="3101925" cy="9189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2"/>
              </a:buClr>
              <a:buFont typeface="Arial"/>
              <a:buNone/>
              <a:defRPr sz="36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pic>
        <p:nvPicPr>
          <p:cNvPr id="27" name="Shape 27"/>
          <p:cNvPicPr preferRelativeResize="0"/>
          <p:nvPr/>
        </p:nvPicPr>
        <p:blipFill rotWithShape="1">
          <a:blip r:embed="rId3">
            <a:alphaModFix/>
          </a:blip>
          <a:srcRect/>
          <a:stretch/>
        </p:blipFill>
        <p:spPr>
          <a:xfrm>
            <a:off x="710254" y="6294887"/>
            <a:ext cx="1883244" cy="501650"/>
          </a:xfrm>
          <a:prstGeom prst="rect">
            <a:avLst/>
          </a:prstGeom>
          <a:noFill/>
          <a:ln>
            <a:noFill/>
          </a:ln>
        </p:spPr>
      </p:pic>
      <p:sp>
        <p:nvSpPr>
          <p:cNvPr id="28" name="Shape 28"/>
          <p:cNvSpPr txBox="1"/>
          <p:nvPr/>
        </p:nvSpPr>
        <p:spPr>
          <a:xfrm>
            <a:off x="1301884" y="663799"/>
            <a:ext cx="10515599" cy="918925"/>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dk2"/>
              </a:buClr>
              <a:buSzPct val="25000"/>
              <a:buFont typeface="Arial"/>
              <a:buNone/>
            </a:pPr>
            <a:r>
              <a:rPr lang="en-US" sz="5400" b="1" i="0" u="none" strike="noStrike" cap="none">
                <a:solidFill>
                  <a:schemeClr val="dk2"/>
                </a:solidFill>
                <a:latin typeface="Arial"/>
                <a:ea typeface="Arial"/>
                <a:cs typeface="Arial"/>
                <a:sym typeface="Arial"/>
              </a:rPr>
              <a:t>ROADMAP</a:t>
            </a:r>
          </a:p>
        </p:txBody>
      </p:sp>
      <p:sp>
        <p:nvSpPr>
          <p:cNvPr id="29" name="Shape 29"/>
          <p:cNvSpPr/>
          <p:nvPr/>
        </p:nvSpPr>
        <p:spPr>
          <a:xfrm>
            <a:off x="1651877" y="3152581"/>
            <a:ext cx="295275" cy="285750"/>
          </a:xfrm>
          <a:prstGeom prst="ellipse">
            <a:avLst/>
          </a:prstGeom>
          <a:noFill/>
          <a:ln w="5715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30" name="Shape 30"/>
          <p:cNvSpPr/>
          <p:nvPr/>
        </p:nvSpPr>
        <p:spPr>
          <a:xfrm>
            <a:off x="1651876" y="2215900"/>
            <a:ext cx="295275" cy="285750"/>
          </a:xfrm>
          <a:prstGeom prst="ellipse">
            <a:avLst/>
          </a:prstGeom>
          <a:noFill/>
          <a:ln w="5715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31" name="Shape 31"/>
          <p:cNvSpPr/>
          <p:nvPr/>
        </p:nvSpPr>
        <p:spPr>
          <a:xfrm>
            <a:off x="1651875" y="4121792"/>
            <a:ext cx="295275" cy="285750"/>
          </a:xfrm>
          <a:prstGeom prst="ellipse">
            <a:avLst/>
          </a:prstGeom>
          <a:noFill/>
          <a:ln w="5715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32" name="Shape 32"/>
          <p:cNvSpPr/>
          <p:nvPr/>
        </p:nvSpPr>
        <p:spPr>
          <a:xfrm>
            <a:off x="1006609" y="980387"/>
            <a:ext cx="295275" cy="285750"/>
          </a:xfrm>
          <a:prstGeom prst="ellipse">
            <a:avLst/>
          </a:prstGeom>
          <a:noFill/>
          <a:ln w="5715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cxnSp>
        <p:nvCxnSpPr>
          <p:cNvPr id="33" name="Shape 33"/>
          <p:cNvCxnSpPr>
            <a:stCxn id="32" idx="2"/>
            <a:endCxn id="30" idx="2"/>
          </p:cNvCxnSpPr>
          <p:nvPr/>
        </p:nvCxnSpPr>
        <p:spPr>
          <a:xfrm>
            <a:off x="1006609" y="1123262"/>
            <a:ext cx="645300" cy="1235400"/>
          </a:xfrm>
          <a:prstGeom prst="bentConnector3">
            <a:avLst>
              <a:gd name="adj1" fmla="val -35425"/>
            </a:avLst>
          </a:prstGeom>
          <a:noFill/>
          <a:ln w="57150" cap="flat" cmpd="sng">
            <a:solidFill>
              <a:schemeClr val="dk2"/>
            </a:solidFill>
            <a:prstDash val="solid"/>
            <a:miter/>
            <a:headEnd type="none" w="med" len="med"/>
            <a:tailEnd type="none" w="med" len="med"/>
          </a:ln>
        </p:spPr>
      </p:cxnSp>
      <p:cxnSp>
        <p:nvCxnSpPr>
          <p:cNvPr id="34" name="Shape 34"/>
          <p:cNvCxnSpPr>
            <a:stCxn id="32" idx="2"/>
            <a:endCxn id="29" idx="2"/>
          </p:cNvCxnSpPr>
          <p:nvPr/>
        </p:nvCxnSpPr>
        <p:spPr>
          <a:xfrm>
            <a:off x="1006609" y="1123262"/>
            <a:ext cx="645300" cy="2172300"/>
          </a:xfrm>
          <a:prstGeom prst="bentConnector3">
            <a:avLst>
              <a:gd name="adj1" fmla="val -35425"/>
            </a:avLst>
          </a:prstGeom>
          <a:noFill/>
          <a:ln w="57150" cap="flat" cmpd="sng">
            <a:solidFill>
              <a:schemeClr val="dk2"/>
            </a:solidFill>
            <a:prstDash val="solid"/>
            <a:miter/>
            <a:headEnd type="none" w="med" len="med"/>
            <a:tailEnd type="none" w="med" len="med"/>
          </a:ln>
        </p:spPr>
      </p:cxnSp>
      <p:cxnSp>
        <p:nvCxnSpPr>
          <p:cNvPr id="35" name="Shape 35"/>
          <p:cNvCxnSpPr>
            <a:stCxn id="32" idx="2"/>
            <a:endCxn id="31" idx="2"/>
          </p:cNvCxnSpPr>
          <p:nvPr/>
        </p:nvCxnSpPr>
        <p:spPr>
          <a:xfrm>
            <a:off x="1006609" y="1123262"/>
            <a:ext cx="645300" cy="3141299"/>
          </a:xfrm>
          <a:prstGeom prst="bentConnector3">
            <a:avLst>
              <a:gd name="adj1" fmla="val -35425"/>
            </a:avLst>
          </a:prstGeom>
          <a:noFill/>
          <a:ln w="57150" cap="flat" cmpd="sng">
            <a:solidFill>
              <a:schemeClr val="dk2"/>
            </a:solidFill>
            <a:prstDash val="solid"/>
            <a:miter/>
            <a:headEnd type="none" w="med" len="med"/>
            <a:tailEnd type="none" w="med" len="med"/>
          </a:ln>
        </p:spPr>
      </p:cxnSp>
      <p:sp>
        <p:nvSpPr>
          <p:cNvPr id="36" name="Shape 36"/>
          <p:cNvSpPr txBox="1">
            <a:spLocks noGrp="1"/>
          </p:cNvSpPr>
          <p:nvPr>
            <p:ph type="body" idx="1"/>
          </p:nvPr>
        </p:nvSpPr>
        <p:spPr>
          <a:xfrm>
            <a:off x="1947150" y="2882383"/>
            <a:ext cx="3154361" cy="826142"/>
          </a:xfrm>
          <a:prstGeom prst="rect">
            <a:avLst/>
          </a:prstGeom>
          <a:noFill/>
          <a:ln>
            <a:noFill/>
          </a:ln>
        </p:spPr>
        <p:txBody>
          <a:bodyPr lIns="91425" tIns="91425" rIns="91425" bIns="91425" anchor="ctr" anchorCtr="0"/>
          <a:lstStyle>
            <a:lvl1pPr marL="228600" marR="0" lvl="0" indent="0" algn="l" rtl="0">
              <a:lnSpc>
                <a:spcPct val="90000"/>
              </a:lnSpc>
              <a:spcBef>
                <a:spcPts val="1000"/>
              </a:spcBef>
              <a:buClr>
                <a:schemeClr val="dk2"/>
              </a:buClr>
              <a:buSzPct val="100000"/>
              <a:buFont typeface="Arial"/>
              <a:buChar char="•"/>
              <a:defRPr sz="3600" b="0" i="0" u="none" strike="noStrike" cap="none">
                <a:solidFill>
                  <a:schemeClr val="dk2"/>
                </a:solidFill>
                <a:latin typeface="Arial"/>
                <a:ea typeface="Arial"/>
                <a:cs typeface="Arial"/>
                <a:sym typeface="Arial"/>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body" idx="2"/>
          </p:nvPr>
        </p:nvSpPr>
        <p:spPr>
          <a:xfrm>
            <a:off x="1953306" y="3892978"/>
            <a:ext cx="3154361" cy="826142"/>
          </a:xfrm>
          <a:prstGeom prst="rect">
            <a:avLst/>
          </a:prstGeom>
          <a:noFill/>
          <a:ln>
            <a:noFill/>
          </a:ln>
        </p:spPr>
        <p:txBody>
          <a:bodyPr lIns="91425" tIns="91425" rIns="91425" bIns="91425" anchor="ctr" anchorCtr="0"/>
          <a:lstStyle>
            <a:lvl1pPr marL="228600" marR="0" lvl="0" indent="0" algn="l" rtl="0">
              <a:lnSpc>
                <a:spcPct val="90000"/>
              </a:lnSpc>
              <a:spcBef>
                <a:spcPts val="1000"/>
              </a:spcBef>
              <a:buClr>
                <a:schemeClr val="dk2"/>
              </a:buClr>
              <a:buSzPct val="100000"/>
              <a:buFont typeface="Arial"/>
              <a:buChar char="•"/>
              <a:defRPr sz="3600" b="0" i="0" u="none" strike="noStrike" cap="none">
                <a:solidFill>
                  <a:schemeClr val="dk2"/>
                </a:solidFill>
                <a:latin typeface="Arial"/>
                <a:ea typeface="Arial"/>
                <a:cs typeface="Arial"/>
                <a:sym typeface="Arial"/>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STANDALONE POINT BLUE">
    <p:bg>
      <p:bgPr>
        <a:solidFill>
          <a:srgbClr val="306EA5"/>
        </a:solidFill>
        <a:effectLst/>
      </p:bgPr>
    </p:bg>
    <p:spTree>
      <p:nvGrpSpPr>
        <p:cNvPr id="1" name="Shape 38"/>
        <p:cNvGrpSpPr/>
        <p:nvPr/>
      </p:nvGrpSpPr>
      <p:grpSpPr>
        <a:xfrm>
          <a:off x="0" y="0"/>
          <a:ext cx="0" cy="0"/>
          <a:chOff x="0" y="0"/>
          <a:chExt cx="0" cy="0"/>
        </a:xfrm>
      </p:grpSpPr>
      <p:sp>
        <p:nvSpPr>
          <p:cNvPr id="39" name="Shape 39"/>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40" name="Shape 40"/>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43" name="Shape 43"/>
          <p:cNvPicPr preferRelativeResize="0"/>
          <p:nvPr/>
        </p:nvPicPr>
        <p:blipFill rotWithShape="1">
          <a:blip r:embed="rId2">
            <a:alphaModFix/>
          </a:blip>
          <a:srcRect/>
          <a:stretch/>
        </p:blipFill>
        <p:spPr>
          <a:xfrm>
            <a:off x="710254" y="6294887"/>
            <a:ext cx="1883244" cy="501650"/>
          </a:xfrm>
          <a:prstGeom prst="rect">
            <a:avLst/>
          </a:prstGeom>
          <a:noFill/>
          <a:ln>
            <a:noFill/>
          </a:ln>
        </p:spPr>
      </p:pic>
      <p:sp>
        <p:nvSpPr>
          <p:cNvPr id="44" name="Shape 44"/>
          <p:cNvSpPr txBox="1">
            <a:spLocks noGrp="1"/>
          </p:cNvSpPr>
          <p:nvPr>
            <p:ph type="title"/>
          </p:nvPr>
        </p:nvSpPr>
        <p:spPr>
          <a:xfrm>
            <a:off x="838200" y="3912996"/>
            <a:ext cx="10515599" cy="1325562"/>
          </a:xfrm>
          <a:prstGeom prst="rect">
            <a:avLst/>
          </a:prstGeom>
          <a:noFill/>
          <a:ln>
            <a:noFill/>
          </a:ln>
        </p:spPr>
        <p:txBody>
          <a:bodyPr lIns="91425" tIns="91425" rIns="91425" bIns="91425" anchor="ctr" anchorCtr="0"/>
          <a:lstStyle>
            <a:lvl1pPr marL="0" marR="0" lvl="0" indent="0" algn="ctr" rtl="0">
              <a:lnSpc>
                <a:spcPct val="90000"/>
              </a:lnSpc>
              <a:spcBef>
                <a:spcPts val="0"/>
              </a:spcBef>
              <a:buClr>
                <a:schemeClr val="lt1"/>
              </a:buClr>
              <a:buFont typeface="Arial"/>
              <a:buNone/>
              <a:defRPr sz="48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LANK WHITE">
    <p:bg>
      <p:bgPr>
        <a:solidFill>
          <a:schemeClr val="lt1"/>
        </a:solidFill>
        <a:effectLst/>
      </p:bgPr>
    </p:bg>
    <p:spTree>
      <p:nvGrpSpPr>
        <p:cNvPr id="1" name="Shape 45"/>
        <p:cNvGrpSpPr/>
        <p:nvPr/>
      </p:nvGrpSpPr>
      <p:grpSpPr>
        <a:xfrm>
          <a:off x="0" y="0"/>
          <a:ext cx="0" cy="0"/>
          <a:chOff x="0" y="0"/>
          <a:chExt cx="0" cy="0"/>
        </a:xfrm>
      </p:grpSpPr>
      <p:sp>
        <p:nvSpPr>
          <p:cNvPr id="46" name="Shape 46"/>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47" name="Shape 47"/>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50" name="Shape 50"/>
          <p:cNvPicPr preferRelativeResize="0"/>
          <p:nvPr/>
        </p:nvPicPr>
        <p:blipFill rotWithShape="1">
          <a:blip r:embed="rId2">
            <a:alphaModFix/>
          </a:blip>
          <a:srcRect/>
          <a:stretch/>
        </p:blipFill>
        <p:spPr>
          <a:xfrm>
            <a:off x="710254" y="6294887"/>
            <a:ext cx="1883244" cy="5016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bg>
      <p:bgPr>
        <a:solidFill>
          <a:srgbClr val="306EA5"/>
        </a:solidFill>
        <a:effectLst/>
      </p:bgPr>
    </p:bg>
    <p:spTree>
      <p:nvGrpSpPr>
        <p:cNvPr id="1" name="Shape 51"/>
        <p:cNvGrpSpPr/>
        <p:nvPr/>
      </p:nvGrpSpPr>
      <p:grpSpPr>
        <a:xfrm>
          <a:off x="0" y="0"/>
          <a:ext cx="0" cy="0"/>
          <a:chOff x="0" y="0"/>
          <a:chExt cx="0" cy="0"/>
        </a:xfrm>
      </p:grpSpPr>
      <p:sp>
        <p:nvSpPr>
          <p:cNvPr id="52" name="Shape 52"/>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53" name="Shape 53"/>
          <p:cNvSpPr txBox="1">
            <a:spLocks noGrp="1"/>
          </p:cNvSpPr>
          <p:nvPr>
            <p:ph type="title"/>
          </p:nvPr>
        </p:nvSpPr>
        <p:spPr>
          <a:xfrm>
            <a:off x="626289" y="423700"/>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lt1"/>
              </a:buClr>
              <a:buFont typeface="Arial"/>
              <a:buNone/>
              <a:defRPr sz="54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4" name="Shape 54"/>
          <p:cNvSpPr txBox="1">
            <a:spLocks noGrp="1"/>
          </p:cNvSpPr>
          <p:nvPr>
            <p:ph type="body" idx="1"/>
          </p:nvPr>
        </p:nvSpPr>
        <p:spPr>
          <a:xfrm>
            <a:off x="650772" y="1825625"/>
            <a:ext cx="10515599" cy="4351338"/>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chemeClr val="lt1"/>
              </a:buClr>
              <a:buSzPct val="100000"/>
              <a:buFont typeface="Arial"/>
              <a:buChar char="•"/>
              <a:defRPr sz="3600" b="0" i="0" u="none" strike="noStrike" cap="none">
                <a:solidFill>
                  <a:schemeClr val="lt1"/>
                </a:solidFill>
                <a:latin typeface="Arial"/>
                <a:ea typeface="Arial"/>
                <a:cs typeface="Arial"/>
                <a:sym typeface="Arial"/>
              </a:defRPr>
            </a:lvl1pPr>
            <a:lvl2pPr marL="685800" marR="0" lvl="1" indent="-25400" algn="l" rtl="0">
              <a:lnSpc>
                <a:spcPct val="90000"/>
              </a:lnSpc>
              <a:spcBef>
                <a:spcPts val="500"/>
              </a:spcBef>
              <a:buClr>
                <a:schemeClr val="lt1"/>
              </a:buClr>
              <a:buSzPct val="100000"/>
              <a:buFont typeface="Arial"/>
              <a:buChar char="•"/>
              <a:defRPr sz="3200" b="0" i="0" u="none" strike="noStrike" cap="none">
                <a:solidFill>
                  <a:schemeClr val="lt1"/>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58" name="Shape 58"/>
          <p:cNvPicPr preferRelativeResize="0"/>
          <p:nvPr/>
        </p:nvPicPr>
        <p:blipFill rotWithShape="1">
          <a:blip r:embed="rId2">
            <a:alphaModFix/>
          </a:blip>
          <a:srcRect/>
          <a:stretch/>
        </p:blipFill>
        <p:spPr>
          <a:xfrm>
            <a:off x="326556" y="6289039"/>
            <a:ext cx="1883244" cy="5016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5_Title and Content">
    <p:bg>
      <p:bgPr>
        <a:solidFill>
          <a:srgbClr val="306EA5"/>
        </a:solidFill>
        <a:effectLst/>
      </p:bgPr>
    </p:bg>
    <p:spTree>
      <p:nvGrpSpPr>
        <p:cNvPr id="1" name="Shape 59"/>
        <p:cNvGrpSpPr/>
        <p:nvPr/>
      </p:nvGrpSpPr>
      <p:grpSpPr>
        <a:xfrm>
          <a:off x="0" y="0"/>
          <a:ext cx="0" cy="0"/>
          <a:chOff x="0" y="0"/>
          <a:chExt cx="0" cy="0"/>
        </a:xfrm>
      </p:grpSpPr>
      <p:sp>
        <p:nvSpPr>
          <p:cNvPr id="60" name="Shape 60"/>
          <p:cNvSpPr/>
          <p:nvPr/>
        </p:nvSpPr>
        <p:spPr>
          <a:xfrm>
            <a:off x="-269229" y="1714500"/>
            <a:ext cx="12847320" cy="4538824"/>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61" name="Shape 61"/>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62" name="Shape 62"/>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65" name="Shape 65"/>
          <p:cNvPicPr preferRelativeResize="0"/>
          <p:nvPr/>
        </p:nvPicPr>
        <p:blipFill rotWithShape="1">
          <a:blip r:embed="rId2">
            <a:alphaModFix/>
          </a:blip>
          <a:srcRect/>
          <a:stretch/>
        </p:blipFill>
        <p:spPr>
          <a:xfrm>
            <a:off x="326556" y="6289039"/>
            <a:ext cx="1883244" cy="501650"/>
          </a:xfrm>
          <a:prstGeom prst="rect">
            <a:avLst/>
          </a:prstGeom>
          <a:noFill/>
          <a:ln>
            <a:noFill/>
          </a:ln>
        </p:spPr>
      </p:pic>
      <p:sp>
        <p:nvSpPr>
          <p:cNvPr id="66" name="Shape 66"/>
          <p:cNvSpPr txBox="1">
            <a:spLocks noGrp="1"/>
          </p:cNvSpPr>
          <p:nvPr>
            <p:ph type="title"/>
          </p:nvPr>
        </p:nvSpPr>
        <p:spPr>
          <a:xfrm>
            <a:off x="702822" y="378029"/>
            <a:ext cx="10515599" cy="95970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lt1"/>
              </a:buClr>
              <a:buFont typeface="Arial"/>
              <a:buNone/>
              <a:defRPr sz="44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7" name="Shape 67"/>
          <p:cNvSpPr txBox="1">
            <a:spLocks noGrp="1"/>
          </p:cNvSpPr>
          <p:nvPr>
            <p:ph type="body" idx="1"/>
          </p:nvPr>
        </p:nvSpPr>
        <p:spPr>
          <a:xfrm>
            <a:off x="838200" y="2291552"/>
            <a:ext cx="10515599" cy="4351338"/>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rgbClr val="306EA5"/>
              </a:buClr>
              <a:buSzPct val="100000"/>
              <a:buFont typeface="Arial"/>
              <a:buChar char="•"/>
              <a:defRPr sz="3600" b="0" i="0" u="none" strike="noStrike" cap="none">
                <a:solidFill>
                  <a:srgbClr val="306EA5"/>
                </a:solidFill>
                <a:latin typeface="Arial"/>
                <a:ea typeface="Arial"/>
                <a:cs typeface="Arial"/>
                <a:sym typeface="Arial"/>
              </a:defRPr>
            </a:lvl1pPr>
            <a:lvl2pPr marL="685800" marR="0" lvl="1" indent="-25400" algn="l" rtl="0">
              <a:lnSpc>
                <a:spcPct val="90000"/>
              </a:lnSpc>
              <a:spcBef>
                <a:spcPts val="500"/>
              </a:spcBef>
              <a:buClr>
                <a:srgbClr val="306EA5"/>
              </a:buClr>
              <a:buSzPct val="100000"/>
              <a:buFont typeface="Arial"/>
              <a:buChar char="•"/>
              <a:defRPr sz="3200" b="0" i="0" u="none" strike="noStrike" cap="none">
                <a:solidFill>
                  <a:srgbClr val="306EA5"/>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END PAGE">
    <p:bg>
      <p:bgPr>
        <a:solidFill>
          <a:srgbClr val="306EA5"/>
        </a:solidFill>
        <a:effectLst/>
      </p:bgPr>
    </p:bg>
    <p:spTree>
      <p:nvGrpSpPr>
        <p:cNvPr id="1" name="Shape 68"/>
        <p:cNvGrpSpPr/>
        <p:nvPr/>
      </p:nvGrpSpPr>
      <p:grpSpPr>
        <a:xfrm>
          <a:off x="0" y="0"/>
          <a:ext cx="0" cy="0"/>
          <a:chOff x="0" y="0"/>
          <a:chExt cx="0" cy="0"/>
        </a:xfrm>
      </p:grpSpPr>
      <p:pic>
        <p:nvPicPr>
          <p:cNvPr id="69" name="Shape 69"/>
          <p:cNvPicPr preferRelativeResize="0"/>
          <p:nvPr/>
        </p:nvPicPr>
        <p:blipFill rotWithShape="1">
          <a:blip r:embed="rId2">
            <a:alphaModFix/>
          </a:blip>
          <a:srcRect/>
          <a:stretch/>
        </p:blipFill>
        <p:spPr>
          <a:xfrm>
            <a:off x="-160019" y="-820991"/>
            <a:ext cx="12352020" cy="7678992"/>
          </a:xfrm>
          <a:prstGeom prst="rect">
            <a:avLst/>
          </a:prstGeom>
          <a:noFill/>
          <a:ln>
            <a:noFill/>
          </a:ln>
        </p:spPr>
      </p:pic>
      <p:sp>
        <p:nvSpPr>
          <p:cNvPr id="70" name="Shape 70"/>
          <p:cNvSpPr txBox="1">
            <a:spLocks noGrp="1"/>
          </p:cNvSpPr>
          <p:nvPr>
            <p:ph type="ctrTitle"/>
          </p:nvPr>
        </p:nvSpPr>
        <p:spPr>
          <a:xfrm>
            <a:off x="194553" y="3567144"/>
            <a:ext cx="6478621" cy="1080321"/>
          </a:xfrm>
          <a:prstGeom prst="rect">
            <a:avLst/>
          </a:prstGeom>
          <a:solidFill>
            <a:schemeClr val="dk1"/>
          </a:solidFill>
          <a:ln>
            <a:noFill/>
          </a:ln>
        </p:spPr>
        <p:txBody>
          <a:bodyPr lIns="91425" tIns="91425" rIns="91425" bIns="91425" anchor="ctr" anchorCtr="0"/>
          <a:lstStyle>
            <a:lvl1pPr marL="0" marR="0" lvl="0" indent="0" algn="l" rtl="0">
              <a:lnSpc>
                <a:spcPct val="90000"/>
              </a:lnSpc>
              <a:spcBef>
                <a:spcPts val="0"/>
              </a:spcBef>
              <a:buClr>
                <a:schemeClr val="lt1"/>
              </a:buClr>
              <a:buFont typeface="Arial"/>
              <a:buNone/>
              <a:defRPr sz="40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1" name="Shape 71"/>
          <p:cNvSpPr txBox="1">
            <a:spLocks noGrp="1"/>
          </p:cNvSpPr>
          <p:nvPr>
            <p:ph type="subTitle" idx="1"/>
          </p:nvPr>
        </p:nvSpPr>
        <p:spPr>
          <a:xfrm>
            <a:off x="194553" y="4804116"/>
            <a:ext cx="3874527" cy="589728"/>
          </a:xfrm>
          <a:prstGeom prst="rect">
            <a:avLst/>
          </a:prstGeom>
          <a:solidFill>
            <a:schemeClr val="dk1"/>
          </a:solidFill>
          <a:ln>
            <a:noFill/>
          </a:ln>
        </p:spPr>
        <p:txBody>
          <a:bodyPr lIns="91425" tIns="91425" rIns="91425" bIns="91425" anchor="ctr" anchorCtr="0"/>
          <a:lstStyle>
            <a:lvl1pPr marL="0" marR="0" lvl="0" indent="0" algn="l" rtl="0">
              <a:lnSpc>
                <a:spcPct val="90000"/>
              </a:lnSpc>
              <a:spcBef>
                <a:spcPts val="1000"/>
              </a:spcBef>
              <a:buClr>
                <a:schemeClr val="lt1"/>
              </a:buClr>
              <a:buFont typeface="Arial"/>
              <a:buNone/>
              <a:defRPr sz="2400" b="0" i="0" u="none" strike="noStrike" cap="none">
                <a:solidFill>
                  <a:schemeClr val="lt1"/>
                </a:solidFill>
                <a:latin typeface="Arial"/>
                <a:ea typeface="Arial"/>
                <a:cs typeface="Arial"/>
                <a:sym typeface="Arial"/>
              </a:defRPr>
            </a:lvl1pPr>
            <a:lvl2pPr marL="457200" marR="0" lvl="1" indent="0" algn="ctr" rtl="0">
              <a:lnSpc>
                <a:spcPct val="90000"/>
              </a:lnSpc>
              <a:spcBef>
                <a:spcPts val="500"/>
              </a:spcBef>
              <a:buClr>
                <a:schemeClr val="dk1"/>
              </a:buClr>
              <a:buFont typeface="Arial"/>
              <a:buNone/>
              <a:defRPr sz="2000" b="0" i="0" u="none" strike="noStrike" cap="none">
                <a:solidFill>
                  <a:schemeClr val="dk1"/>
                </a:solidFill>
                <a:latin typeface="Arial"/>
                <a:ea typeface="Arial"/>
                <a:cs typeface="Arial"/>
                <a:sym typeface="Arial"/>
              </a:defRPr>
            </a:lvl2pPr>
            <a:lvl3pPr marL="914400" marR="0" lvl="2" indent="0" algn="ctr" rtl="0">
              <a:lnSpc>
                <a:spcPct val="90000"/>
              </a:lnSpc>
              <a:spcBef>
                <a:spcPts val="500"/>
              </a:spcBef>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500"/>
              </a:spcBef>
              <a:buClr>
                <a:schemeClr val="dk1"/>
              </a:buClr>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9pPr>
          </a:lstStyle>
          <a:p>
            <a:endParaRPr/>
          </a:p>
        </p:txBody>
      </p:sp>
      <p:pic>
        <p:nvPicPr>
          <p:cNvPr id="72" name="Shape 72"/>
          <p:cNvPicPr preferRelativeResize="0"/>
          <p:nvPr/>
        </p:nvPicPr>
        <p:blipFill rotWithShape="1">
          <a:blip r:embed="rId3">
            <a:alphaModFix amt="79000"/>
          </a:blip>
          <a:srcRect/>
          <a:stretch/>
        </p:blipFill>
        <p:spPr>
          <a:xfrm>
            <a:off x="194553" y="5662669"/>
            <a:ext cx="1195331" cy="119533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TANDALONE POINT WHITE">
    <p:bg>
      <p:bgPr>
        <a:solidFill>
          <a:schemeClr val="lt1"/>
        </a:solidFill>
        <a:effectLst/>
      </p:bgPr>
    </p:bg>
    <p:spTree>
      <p:nvGrpSpPr>
        <p:cNvPr id="1" name="Shape 73"/>
        <p:cNvGrpSpPr/>
        <p:nvPr/>
      </p:nvGrpSpPr>
      <p:grpSpPr>
        <a:xfrm>
          <a:off x="0" y="0"/>
          <a:ext cx="0" cy="0"/>
          <a:chOff x="0" y="0"/>
          <a:chExt cx="0" cy="0"/>
        </a:xfrm>
      </p:grpSpPr>
      <p:sp>
        <p:nvSpPr>
          <p:cNvPr id="74" name="Shape 74"/>
          <p:cNvSpPr/>
          <p:nvPr/>
        </p:nvSpPr>
        <p:spPr>
          <a:xfrm>
            <a:off x="-270753" y="6253323"/>
            <a:ext cx="12462753" cy="604675"/>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75" name="Shape 75"/>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78" name="Shape 78"/>
          <p:cNvPicPr preferRelativeResize="0"/>
          <p:nvPr/>
        </p:nvPicPr>
        <p:blipFill rotWithShape="1">
          <a:blip r:embed="rId2">
            <a:alphaModFix/>
          </a:blip>
          <a:srcRect/>
          <a:stretch/>
        </p:blipFill>
        <p:spPr>
          <a:xfrm>
            <a:off x="710254" y="6294887"/>
            <a:ext cx="1883244" cy="501650"/>
          </a:xfrm>
          <a:prstGeom prst="rect">
            <a:avLst/>
          </a:prstGeom>
          <a:noFill/>
          <a:ln>
            <a:noFill/>
          </a:ln>
        </p:spPr>
      </p:pic>
      <p:sp>
        <p:nvSpPr>
          <p:cNvPr id="79" name="Shape 79"/>
          <p:cNvSpPr txBox="1">
            <a:spLocks noGrp="1"/>
          </p:cNvSpPr>
          <p:nvPr>
            <p:ph type="title"/>
          </p:nvPr>
        </p:nvSpPr>
        <p:spPr>
          <a:xfrm>
            <a:off x="838200" y="3912996"/>
            <a:ext cx="10515599" cy="1325562"/>
          </a:xfrm>
          <a:prstGeom prst="rect">
            <a:avLst/>
          </a:prstGeom>
          <a:noFill/>
          <a:ln>
            <a:noFill/>
          </a:ln>
        </p:spPr>
        <p:txBody>
          <a:bodyPr lIns="91425" tIns="91425" rIns="91425" bIns="91425" anchor="ctr" anchorCtr="0"/>
          <a:lstStyle>
            <a:lvl1pPr marL="0" marR="0" lvl="0" indent="0" algn="ctr" rtl="0">
              <a:lnSpc>
                <a:spcPct val="90000"/>
              </a:lnSpc>
              <a:spcBef>
                <a:spcPts val="0"/>
              </a:spcBef>
              <a:buClr>
                <a:srgbClr val="306EA5"/>
              </a:buClr>
              <a:buFont typeface="Arial"/>
              <a:buNone/>
              <a:defRPr sz="4800" b="0" i="0" u="none" strike="noStrike" cap="none">
                <a:solidFill>
                  <a:srgbClr val="306EA5"/>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4_Title and Content">
    <p:bg>
      <p:bgPr>
        <a:solidFill>
          <a:schemeClr val="lt1"/>
        </a:solidFill>
        <a:effectLst/>
      </p:bgPr>
    </p:bg>
    <p:spTree>
      <p:nvGrpSpPr>
        <p:cNvPr id="1" name="Shape 80"/>
        <p:cNvGrpSpPr/>
        <p:nvPr/>
      </p:nvGrpSpPr>
      <p:grpSpPr>
        <a:xfrm>
          <a:off x="0" y="0"/>
          <a:ext cx="0" cy="0"/>
          <a:chOff x="0" y="0"/>
          <a:chExt cx="0" cy="0"/>
        </a:xfrm>
      </p:grpSpPr>
      <p:sp>
        <p:nvSpPr>
          <p:cNvPr id="81" name="Shape 81"/>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rgbClr val="306EA5"/>
              </a:buClr>
              <a:buFont typeface="Arial"/>
              <a:buNone/>
              <a:defRPr sz="5400" b="0" i="0" u="none" strike="noStrike" cap="none">
                <a:solidFill>
                  <a:srgbClr val="306EA5"/>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2" name="Shape 82"/>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marR="0" lvl="0" indent="0" algn="l" rtl="0">
              <a:lnSpc>
                <a:spcPct val="90000"/>
              </a:lnSpc>
              <a:spcBef>
                <a:spcPts val="1000"/>
              </a:spcBef>
              <a:buClr>
                <a:srgbClr val="306EA5"/>
              </a:buClr>
              <a:buSzPct val="100000"/>
              <a:buFont typeface="Arial"/>
              <a:buChar char="•"/>
              <a:defRPr sz="3600" b="0" i="0" u="none" strike="noStrike" cap="none">
                <a:solidFill>
                  <a:srgbClr val="306EA5"/>
                </a:solidFill>
                <a:latin typeface="Arial"/>
                <a:ea typeface="Arial"/>
                <a:cs typeface="Arial"/>
                <a:sym typeface="Arial"/>
              </a:defRPr>
            </a:lvl1pPr>
            <a:lvl2pPr marL="685800" marR="0" lvl="1" indent="-25400" algn="l" rtl="0">
              <a:lnSpc>
                <a:spcPct val="90000"/>
              </a:lnSpc>
              <a:spcBef>
                <a:spcPts val="500"/>
              </a:spcBef>
              <a:buClr>
                <a:srgbClr val="306EA5"/>
              </a:buClr>
              <a:buSzPct val="100000"/>
              <a:buFont typeface="Arial"/>
              <a:buChar char="•"/>
              <a:defRPr sz="3200" b="0" i="0" u="none" strike="noStrike" cap="none">
                <a:solidFill>
                  <a:srgbClr val="306EA5"/>
                </a:solidFill>
                <a:latin typeface="Arial"/>
                <a:ea typeface="Arial"/>
                <a:cs typeface="Arial"/>
                <a:sym typeface="Arial"/>
              </a:defRPr>
            </a:lvl2pPr>
            <a:lvl3pPr marL="1143000" marR="0" lvl="2" indent="-101600" algn="l" rtl="0">
              <a:lnSpc>
                <a:spcPct val="90000"/>
              </a:lnSpc>
              <a:spcBef>
                <a:spcPts val="5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lnSpc>
                <a:spcPct val="90000"/>
              </a:lnSpc>
              <a:spcBef>
                <a:spcPts val="50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4" name="Shape 84"/>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5" name="Shape 85"/>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pic>
        <p:nvPicPr>
          <p:cNvPr id="86" name="Shape 86"/>
          <p:cNvPicPr preferRelativeResize="0"/>
          <p:nvPr/>
        </p:nvPicPr>
        <p:blipFill rotWithShape="1">
          <a:blip r:embed="rId2">
            <a:alphaModFix/>
          </a:blip>
          <a:srcRect/>
          <a:stretch/>
        </p:blipFill>
        <p:spPr>
          <a:xfrm>
            <a:off x="326556" y="6289039"/>
            <a:ext cx="1883244" cy="5016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Arial"/>
              <a:buNone/>
              <a:defRPr sz="4400" b="0" i="0" u="none" strike="noStrike" cap="none">
                <a:solidFill>
                  <a:schemeClr val="dk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0.gif"/></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1.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ctrTitle"/>
          </p:nvPr>
        </p:nvSpPr>
        <p:spPr>
          <a:xfrm>
            <a:off x="194550" y="2476500"/>
            <a:ext cx="5710800" cy="1434000"/>
          </a:xfrm>
          <a:prstGeom prst="rect">
            <a:avLst/>
          </a:prstGeom>
          <a:solidFill>
            <a:schemeClr val="dk1"/>
          </a:solid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US" sz="4000" b="0" i="0" u="none" strike="noStrike" cap="none">
                <a:solidFill>
                  <a:schemeClr val="lt1"/>
                </a:solidFill>
                <a:latin typeface="Arial"/>
                <a:ea typeface="Arial"/>
                <a:cs typeface="Arial"/>
                <a:sym typeface="Arial"/>
              </a:rPr>
              <a:t>INCOME INEQUALITY PRODUCTS</a:t>
            </a:r>
          </a:p>
        </p:txBody>
      </p:sp>
      <p:sp>
        <p:nvSpPr>
          <p:cNvPr id="135" name="Shape 135"/>
          <p:cNvSpPr txBox="1">
            <a:spLocks noGrp="1"/>
          </p:cNvSpPr>
          <p:nvPr>
            <p:ph type="subTitle" idx="1"/>
          </p:nvPr>
        </p:nvSpPr>
        <p:spPr>
          <a:xfrm>
            <a:off x="194553" y="4249425"/>
            <a:ext cx="5213829" cy="889000"/>
          </a:xfrm>
          <a:prstGeom prst="rect">
            <a:avLst/>
          </a:prstGeom>
          <a:solidFill>
            <a:schemeClr val="dk1"/>
          </a:solid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endParaRPr lang="en-US" sz="2400" b="0" i="0" u="none" strike="noStrike" cap="none" dirty="0">
              <a:solidFill>
                <a:schemeClr val="lt1"/>
              </a:solidFill>
              <a:latin typeface="Arial"/>
              <a:ea typeface="Arial"/>
              <a:cs typeface="Arial"/>
              <a:sym typeface="Arial"/>
            </a:endParaRP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Shape 225"/>
          <p:cNvSpPr/>
          <p:nvPr/>
        </p:nvSpPr>
        <p:spPr>
          <a:xfrm>
            <a:off x="6134462" y="0"/>
            <a:ext cx="6830424" cy="6356349"/>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226" name="Shape 226"/>
          <p:cNvSpPr txBox="1">
            <a:spLocks noGrp="1"/>
          </p:cNvSpPr>
          <p:nvPr>
            <p:ph type="title"/>
          </p:nvPr>
        </p:nvSpPr>
        <p:spPr>
          <a:xfrm>
            <a:off x="626289" y="423700"/>
            <a:ext cx="583166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US" sz="5400" b="0" i="0" u="none" strike="noStrike" cap="none">
                <a:solidFill>
                  <a:schemeClr val="lt1"/>
                </a:solidFill>
                <a:latin typeface="Arial"/>
                <a:ea typeface="Arial"/>
                <a:cs typeface="Arial"/>
                <a:sym typeface="Arial"/>
              </a:rPr>
              <a:t>Before MIDAAS</a:t>
            </a:r>
          </a:p>
        </p:txBody>
      </p:sp>
      <p:sp>
        <p:nvSpPr>
          <p:cNvPr id="227" name="Shape 227"/>
          <p:cNvSpPr txBox="1">
            <a:spLocks noGrp="1"/>
          </p:cNvSpPr>
          <p:nvPr>
            <p:ph type="body" idx="1"/>
          </p:nvPr>
        </p:nvSpPr>
        <p:spPr>
          <a:xfrm>
            <a:off x="650772" y="1825625"/>
            <a:ext cx="5831669" cy="4351338"/>
          </a:xfrm>
          <a:prstGeom prst="rect">
            <a:avLst/>
          </a:prstGeom>
          <a:noFill/>
          <a:ln>
            <a:noFill/>
          </a:ln>
        </p:spPr>
        <p:txBody>
          <a:bodyPr lIns="91425" tIns="45700" rIns="91425" bIns="45700" anchor="t" anchorCtr="0">
            <a:noAutofit/>
          </a:bodyPr>
          <a:lstStyle/>
          <a:p>
            <a:pPr marL="228600" marR="0" lvl="0" indent="-228600" algn="l" rtl="0">
              <a:lnSpc>
                <a:spcPct val="90000"/>
              </a:lnSpc>
              <a:spcBef>
                <a:spcPts val="0"/>
              </a:spcBef>
              <a:spcAft>
                <a:spcPts val="0"/>
              </a:spcAft>
              <a:buClr>
                <a:schemeClr val="lt1"/>
              </a:buClr>
              <a:buSzPct val="100000"/>
              <a:buFont typeface="Arial"/>
              <a:buChar char="•"/>
            </a:pPr>
            <a:r>
              <a:rPr lang="en-US" sz="3600" b="0" i="0" u="none" strike="noStrike" cap="none">
                <a:solidFill>
                  <a:schemeClr val="lt1"/>
                </a:solidFill>
                <a:latin typeface="Arial"/>
                <a:ea typeface="Arial"/>
                <a:cs typeface="Arial"/>
                <a:sym typeface="Arial"/>
              </a:rPr>
              <a:t>Navigate to the right data</a:t>
            </a:r>
          </a:p>
          <a:p>
            <a:pPr marL="228600" marR="0" lvl="0" indent="-228600" algn="l" rtl="0">
              <a:lnSpc>
                <a:spcPct val="90000"/>
              </a:lnSpc>
              <a:spcBef>
                <a:spcPts val="1000"/>
              </a:spcBef>
              <a:spcAft>
                <a:spcPts val="0"/>
              </a:spcAft>
              <a:buClr>
                <a:schemeClr val="lt1"/>
              </a:buClr>
              <a:buSzPct val="100000"/>
              <a:buFont typeface="Arial"/>
              <a:buChar char="•"/>
            </a:pPr>
            <a:r>
              <a:rPr lang="en-US" sz="3600" b="0" i="0" u="none" strike="noStrike" cap="none">
                <a:solidFill>
                  <a:schemeClr val="lt1"/>
                </a:solidFill>
                <a:latin typeface="Arial"/>
                <a:ea typeface="Arial"/>
                <a:cs typeface="Arial"/>
                <a:sym typeface="Arial"/>
              </a:rPr>
              <a:t>Download</a:t>
            </a:r>
          </a:p>
          <a:p>
            <a:pPr marL="228600" marR="0" lvl="0" indent="-228600" algn="l" rtl="0">
              <a:lnSpc>
                <a:spcPct val="90000"/>
              </a:lnSpc>
              <a:spcBef>
                <a:spcPts val="1000"/>
              </a:spcBef>
              <a:spcAft>
                <a:spcPts val="0"/>
              </a:spcAft>
              <a:buClr>
                <a:schemeClr val="lt1"/>
              </a:buClr>
              <a:buSzPct val="100000"/>
              <a:buFont typeface="Arial"/>
              <a:buChar char="•"/>
            </a:pPr>
            <a:r>
              <a:rPr lang="en-US" sz="3600" b="0" i="0" u="none" strike="noStrike" cap="none">
                <a:solidFill>
                  <a:schemeClr val="lt1"/>
                </a:solidFill>
                <a:latin typeface="Arial"/>
                <a:ea typeface="Arial"/>
                <a:cs typeface="Arial"/>
                <a:sym typeface="Arial"/>
              </a:rPr>
              <a:t>Process</a:t>
            </a:r>
          </a:p>
          <a:p>
            <a:pPr marL="228600" marR="0" lvl="0" indent="-228600" algn="l" rtl="0">
              <a:lnSpc>
                <a:spcPct val="90000"/>
              </a:lnSpc>
              <a:spcBef>
                <a:spcPts val="1000"/>
              </a:spcBef>
              <a:spcAft>
                <a:spcPts val="0"/>
              </a:spcAft>
              <a:buClr>
                <a:schemeClr val="lt1"/>
              </a:buClr>
              <a:buSzPct val="100000"/>
              <a:buFont typeface="Arial"/>
              <a:buChar char="•"/>
            </a:pPr>
            <a:r>
              <a:rPr lang="en-US" sz="3600" b="0" i="0" u="none" strike="noStrike" cap="none">
                <a:solidFill>
                  <a:schemeClr val="lt1"/>
                </a:solidFill>
                <a:latin typeface="Arial"/>
                <a:ea typeface="Arial"/>
                <a:cs typeface="Arial"/>
                <a:sym typeface="Arial"/>
              </a:rPr>
              <a:t>Analyze</a:t>
            </a:r>
          </a:p>
          <a:p>
            <a:pPr marL="228600" marR="0" lvl="0" indent="-228600" algn="l" rtl="0">
              <a:lnSpc>
                <a:spcPct val="90000"/>
              </a:lnSpc>
              <a:spcBef>
                <a:spcPts val="1000"/>
              </a:spcBef>
              <a:buClr>
                <a:schemeClr val="lt1"/>
              </a:buClr>
              <a:buSzPct val="100000"/>
              <a:buFont typeface="Arial"/>
              <a:buChar char="•"/>
            </a:pPr>
            <a:r>
              <a:rPr lang="en-US" sz="3600" b="0" i="0" u="none" strike="noStrike" cap="none">
                <a:solidFill>
                  <a:schemeClr val="lt1"/>
                </a:solidFill>
                <a:latin typeface="Arial"/>
                <a:ea typeface="Arial"/>
                <a:cs typeface="Arial"/>
                <a:sym typeface="Arial"/>
              </a:rPr>
              <a:t>Visualize and compare</a:t>
            </a:r>
          </a:p>
        </p:txBody>
      </p:sp>
      <p:sp>
        <p:nvSpPr>
          <p:cNvPr id="228" name="Shape 228"/>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10</a:t>
            </a:fld>
            <a:endParaRPr lang="en-US" sz="1200" b="0" i="0" u="none" strike="noStrike" cap="none">
              <a:solidFill>
                <a:srgbClr val="888888"/>
              </a:solidFill>
              <a:latin typeface="Arial"/>
              <a:ea typeface="Arial"/>
              <a:cs typeface="Arial"/>
              <a:sym typeface="Arial"/>
            </a:endParaRPr>
          </a:p>
        </p:txBody>
      </p:sp>
      <p:sp>
        <p:nvSpPr>
          <p:cNvPr id="229" name="Shape 229"/>
          <p:cNvSpPr txBox="1"/>
          <p:nvPr/>
        </p:nvSpPr>
        <p:spPr>
          <a:xfrm>
            <a:off x="6134462" y="423700"/>
            <a:ext cx="583166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306EA5"/>
              </a:buClr>
              <a:buSzPct val="25000"/>
              <a:buFont typeface="Arial"/>
              <a:buNone/>
            </a:pPr>
            <a:r>
              <a:rPr lang="en-US" sz="5265" b="0" i="0" u="none" strike="noStrike" cap="none">
                <a:solidFill>
                  <a:srgbClr val="306EA5"/>
                </a:solidFill>
                <a:latin typeface="Arial"/>
                <a:ea typeface="Arial"/>
                <a:cs typeface="Arial"/>
                <a:sym typeface="Arial"/>
              </a:rPr>
              <a:t>With MIDAAS</a:t>
            </a:r>
          </a:p>
        </p:txBody>
      </p:sp>
      <p:sp>
        <p:nvSpPr>
          <p:cNvPr id="230" name="Shape 230"/>
          <p:cNvSpPr txBox="1"/>
          <p:nvPr/>
        </p:nvSpPr>
        <p:spPr>
          <a:xfrm>
            <a:off x="6158944" y="1825625"/>
            <a:ext cx="5831669" cy="4351338"/>
          </a:xfrm>
          <a:prstGeom prst="rect">
            <a:avLst/>
          </a:prstGeom>
          <a:noFill/>
          <a:ln>
            <a:noFill/>
          </a:ln>
        </p:spPr>
        <p:txBody>
          <a:bodyPr lIns="91425" tIns="45700" rIns="91425" bIns="45700" anchor="t" anchorCtr="0">
            <a:noAutofit/>
          </a:bodyPr>
          <a:lstStyle/>
          <a:p>
            <a:pPr marL="228600" marR="0" lvl="0" indent="-228600" algn="l" rtl="0">
              <a:lnSpc>
                <a:spcPct val="90000"/>
              </a:lnSpc>
              <a:spcBef>
                <a:spcPts val="0"/>
              </a:spcBef>
              <a:spcAft>
                <a:spcPts val="0"/>
              </a:spcAft>
              <a:buClr>
                <a:srgbClr val="306EA5"/>
              </a:buClr>
              <a:buSzPct val="100000"/>
              <a:buFont typeface="Arial"/>
              <a:buChar char="•"/>
            </a:pPr>
            <a:r>
              <a:rPr lang="en-US" sz="3600" b="0" i="0" u="none" strike="noStrike" cap="none">
                <a:solidFill>
                  <a:srgbClr val="306EA5"/>
                </a:solidFill>
                <a:latin typeface="Arial"/>
                <a:ea typeface="Arial"/>
                <a:cs typeface="Arial"/>
                <a:sym typeface="Arial"/>
              </a:rPr>
              <a:t>Pre-processed</a:t>
            </a:r>
          </a:p>
          <a:p>
            <a:pPr marL="228600" marR="0" lvl="0" indent="-228600" algn="l" rtl="0">
              <a:lnSpc>
                <a:spcPct val="90000"/>
              </a:lnSpc>
              <a:spcBef>
                <a:spcPts val="1000"/>
              </a:spcBef>
              <a:spcAft>
                <a:spcPts val="0"/>
              </a:spcAft>
              <a:buClr>
                <a:srgbClr val="306EA5"/>
              </a:buClr>
              <a:buSzPct val="100000"/>
              <a:buFont typeface="Arial"/>
              <a:buChar char="•"/>
            </a:pPr>
            <a:r>
              <a:rPr lang="en-US" sz="3600" b="0" i="0" u="none" strike="noStrike" cap="none">
                <a:solidFill>
                  <a:srgbClr val="306EA5"/>
                </a:solidFill>
                <a:latin typeface="Arial"/>
                <a:ea typeface="Arial"/>
                <a:cs typeface="Arial"/>
                <a:sym typeface="Arial"/>
              </a:rPr>
              <a:t>API enabled</a:t>
            </a:r>
          </a:p>
          <a:p>
            <a:pPr marL="228600" marR="0" lvl="0" indent="-228600" algn="l" rtl="0">
              <a:lnSpc>
                <a:spcPct val="90000"/>
              </a:lnSpc>
              <a:spcBef>
                <a:spcPts val="1000"/>
              </a:spcBef>
              <a:buClr>
                <a:srgbClr val="306EA5"/>
              </a:buClr>
              <a:buSzPct val="100000"/>
              <a:buFont typeface="Arial"/>
              <a:buChar char="•"/>
            </a:pPr>
            <a:r>
              <a:rPr lang="en-US" sz="3600" b="0" i="0" u="none" strike="noStrike" cap="none">
                <a:solidFill>
                  <a:srgbClr val="306EA5"/>
                </a:solidFill>
                <a:latin typeface="Arial"/>
                <a:ea typeface="Arial"/>
                <a:cs typeface="Arial"/>
                <a:sym typeface="Arial"/>
              </a:rPr>
              <a:t>Designed for visualizations</a:t>
            </a: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11</a:t>
            </a:fld>
            <a:endParaRPr lang="en-US" sz="1200" b="0" i="0" u="none" strike="noStrike" cap="none">
              <a:solidFill>
                <a:srgbClr val="888888"/>
              </a:solidFill>
              <a:latin typeface="Arial"/>
              <a:ea typeface="Arial"/>
              <a:cs typeface="Arial"/>
              <a:sym typeface="Arial"/>
            </a:endParaRPr>
          </a:p>
        </p:txBody>
      </p:sp>
      <p:sp>
        <p:nvSpPr>
          <p:cNvPr id="236" name="Shape 236"/>
          <p:cNvSpPr txBox="1">
            <a:spLocks noGrp="1"/>
          </p:cNvSpPr>
          <p:nvPr>
            <p:ph type="title"/>
          </p:nvPr>
        </p:nvSpPr>
        <p:spPr>
          <a:xfrm>
            <a:off x="702822" y="378029"/>
            <a:ext cx="10515599" cy="959704"/>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US" sz="3600" b="0" i="0" u="none" strike="noStrike" cap="none">
                <a:solidFill>
                  <a:schemeClr val="lt1"/>
                </a:solidFill>
                <a:latin typeface="Arial"/>
                <a:ea typeface="Arial"/>
                <a:cs typeface="Arial"/>
                <a:sym typeface="Arial"/>
              </a:rPr>
              <a:t>MIDAAS site is a prototype that facilitates discovery of income patterns and answers pertinent questions.</a:t>
            </a:r>
          </a:p>
        </p:txBody>
      </p:sp>
      <p:pic>
        <p:nvPicPr>
          <p:cNvPr id="237" name="Shape 237"/>
          <p:cNvPicPr preferRelativeResize="0"/>
          <p:nvPr/>
        </p:nvPicPr>
        <p:blipFill rotWithShape="1">
          <a:blip r:embed="rId3">
            <a:alphaModFix/>
          </a:blip>
          <a:srcRect/>
          <a:stretch/>
        </p:blipFill>
        <p:spPr>
          <a:xfrm>
            <a:off x="2258175" y="1954965"/>
            <a:ext cx="7404893" cy="4143380"/>
          </a:xfrm>
          <a:prstGeom prst="rect">
            <a:avLst/>
          </a:prstGeom>
          <a:noFill/>
          <a:ln w="9525" cap="flat" cmpd="sng">
            <a:solidFill>
              <a:schemeClr val="accent1"/>
            </a:solidFill>
            <a:prstDash val="solid"/>
            <a:round/>
            <a:headEnd type="none" w="med" len="med"/>
            <a:tailEnd type="none" w="med" len="med"/>
          </a:ln>
        </p:spPr>
      </p:pic>
      <p:sp>
        <p:nvSpPr>
          <p:cNvPr id="238" name="Shape 238"/>
          <p:cNvSpPr/>
          <p:nvPr/>
        </p:nvSpPr>
        <p:spPr>
          <a:xfrm>
            <a:off x="2865997" y="6258378"/>
            <a:ext cx="5788145" cy="429079"/>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SzPct val="25000"/>
              <a:buNone/>
            </a:pPr>
            <a:r>
              <a:rPr lang="en-US" sz="2400" b="0" i="0" u="none" strike="noStrike" cap="none">
                <a:solidFill>
                  <a:srgbClr val="306EA5"/>
                </a:solidFill>
                <a:latin typeface="Arial"/>
                <a:ea typeface="Arial"/>
                <a:cs typeface="Arial"/>
                <a:sym typeface="Arial"/>
              </a:rPr>
              <a:t>midaas.commerce.gov</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Shape 244"/>
          <p:cNvSpPr/>
          <p:nvPr/>
        </p:nvSpPr>
        <p:spPr>
          <a:xfrm>
            <a:off x="0" y="734785"/>
            <a:ext cx="12889769" cy="4980214"/>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245" name="Shape 245"/>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12</a:t>
            </a:fld>
            <a:endParaRPr lang="en-US" sz="1200" b="0" i="0" u="none" strike="noStrike" cap="none">
              <a:solidFill>
                <a:srgbClr val="888888"/>
              </a:solidFill>
              <a:latin typeface="Arial"/>
              <a:ea typeface="Arial"/>
              <a:cs typeface="Arial"/>
              <a:sym typeface="Arial"/>
            </a:endParaRPr>
          </a:p>
        </p:txBody>
      </p:sp>
      <p:sp>
        <p:nvSpPr>
          <p:cNvPr id="246" name="Shape 246"/>
          <p:cNvSpPr txBox="1">
            <a:spLocks noGrp="1"/>
          </p:cNvSpPr>
          <p:nvPr>
            <p:ph type="title"/>
          </p:nvPr>
        </p:nvSpPr>
        <p:spPr>
          <a:xfrm>
            <a:off x="1022712" y="2657159"/>
            <a:ext cx="8452757" cy="1662601"/>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306EA5"/>
              </a:buClr>
              <a:buSzPct val="25000"/>
              <a:buFont typeface="Arial"/>
              <a:buNone/>
            </a:pPr>
            <a:r>
              <a:rPr lang="en-US" sz="6000" b="0" i="0" u="none" strike="noStrike" cap="none">
                <a:solidFill>
                  <a:srgbClr val="306EA5"/>
                </a:solidFill>
                <a:latin typeface="Arial"/>
                <a:ea typeface="Arial"/>
                <a:cs typeface="Arial"/>
                <a:sym typeface="Arial"/>
              </a:rPr>
              <a:t>The</a:t>
            </a:r>
            <a:br>
              <a:rPr lang="en-US" sz="6000" b="0" i="0" u="none" strike="noStrike" cap="none">
                <a:solidFill>
                  <a:srgbClr val="306EA5"/>
                </a:solidFill>
                <a:latin typeface="Arial"/>
                <a:ea typeface="Arial"/>
                <a:cs typeface="Arial"/>
                <a:sym typeface="Arial"/>
              </a:rPr>
            </a:br>
            <a:r>
              <a:rPr lang="en-US" sz="6000" b="0" i="0" u="none" strike="noStrike" cap="none">
                <a:solidFill>
                  <a:srgbClr val="306EA5"/>
                </a:solidFill>
                <a:latin typeface="Arial"/>
                <a:ea typeface="Arial"/>
                <a:cs typeface="Arial"/>
                <a:sym typeface="Arial"/>
              </a:rPr>
              <a:t>Opportunity</a:t>
            </a:r>
            <a:br>
              <a:rPr lang="en-US" sz="6000" b="0" i="0" u="none" strike="noStrike" cap="none">
                <a:solidFill>
                  <a:srgbClr val="306EA5"/>
                </a:solidFill>
                <a:latin typeface="Arial"/>
                <a:ea typeface="Arial"/>
                <a:cs typeface="Arial"/>
                <a:sym typeface="Arial"/>
              </a:rPr>
            </a:br>
            <a:r>
              <a:rPr lang="en-US" sz="6000" b="0" i="0" u="none" strike="noStrike" cap="none">
                <a:solidFill>
                  <a:srgbClr val="306EA5"/>
                </a:solidFill>
                <a:latin typeface="Arial"/>
                <a:ea typeface="Arial"/>
                <a:cs typeface="Arial"/>
                <a:sym typeface="Arial"/>
              </a:rPr>
              <a:t>Project </a:t>
            </a:r>
          </a:p>
        </p:txBody>
      </p:sp>
      <p:pic>
        <p:nvPicPr>
          <p:cNvPr id="247" name="Shape 247"/>
          <p:cNvPicPr preferRelativeResize="0"/>
          <p:nvPr/>
        </p:nvPicPr>
        <p:blipFill rotWithShape="1">
          <a:blip r:embed="rId3">
            <a:alphaModFix/>
          </a:blip>
          <a:srcRect/>
          <a:stretch/>
        </p:blipFill>
        <p:spPr>
          <a:xfrm>
            <a:off x="6351619" y="3213583"/>
            <a:ext cx="2212358" cy="2212358"/>
          </a:xfrm>
          <a:prstGeom prst="rect">
            <a:avLst/>
          </a:prstGeom>
          <a:noFill/>
          <a:ln>
            <a:noFill/>
          </a:ln>
        </p:spPr>
      </p:pic>
      <p:pic>
        <p:nvPicPr>
          <p:cNvPr id="248" name="Shape 248"/>
          <p:cNvPicPr preferRelativeResize="0"/>
          <p:nvPr/>
        </p:nvPicPr>
        <p:blipFill rotWithShape="1">
          <a:blip r:embed="rId4">
            <a:alphaModFix/>
          </a:blip>
          <a:srcRect/>
          <a:stretch/>
        </p:blipFill>
        <p:spPr>
          <a:xfrm>
            <a:off x="4753460" y="1219396"/>
            <a:ext cx="1968839" cy="1968839"/>
          </a:xfrm>
          <a:prstGeom prst="rect">
            <a:avLst/>
          </a:prstGeom>
          <a:noFill/>
          <a:ln>
            <a:noFill/>
          </a:ln>
        </p:spPr>
      </p:pic>
      <p:pic>
        <p:nvPicPr>
          <p:cNvPr id="249" name="Shape 249"/>
          <p:cNvPicPr preferRelativeResize="0"/>
          <p:nvPr/>
        </p:nvPicPr>
        <p:blipFill rotWithShape="1">
          <a:blip r:embed="rId5">
            <a:alphaModFix/>
          </a:blip>
          <a:srcRect/>
          <a:stretch/>
        </p:blipFill>
        <p:spPr>
          <a:xfrm>
            <a:off x="7457800" y="1571699"/>
            <a:ext cx="3223259" cy="1264234"/>
          </a:xfrm>
          <a:prstGeom prst="rect">
            <a:avLst/>
          </a:prstGeom>
          <a:noFill/>
          <a:ln>
            <a:noFill/>
          </a:ln>
        </p:spPr>
      </p:pic>
      <p:pic>
        <p:nvPicPr>
          <p:cNvPr id="250" name="Shape 250"/>
          <p:cNvPicPr preferRelativeResize="0"/>
          <p:nvPr/>
        </p:nvPicPr>
        <p:blipFill rotWithShape="1">
          <a:blip r:embed="rId6">
            <a:alphaModFix/>
          </a:blip>
          <a:srcRect/>
          <a:stretch/>
        </p:blipFill>
        <p:spPr>
          <a:xfrm>
            <a:off x="9273729" y="3342623"/>
            <a:ext cx="1880616" cy="1880616"/>
          </a:xfrm>
          <a:prstGeom prst="rect">
            <a:avLst/>
          </a:prstGeom>
          <a:noFill/>
          <a:ln>
            <a:noFill/>
          </a:ln>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13</a:t>
            </a:fld>
            <a:endParaRPr lang="en-US" sz="1200" b="0" i="0" u="none" strike="noStrike" cap="none">
              <a:solidFill>
                <a:srgbClr val="888888"/>
              </a:solidFill>
              <a:latin typeface="Arial"/>
              <a:ea typeface="Arial"/>
              <a:cs typeface="Arial"/>
              <a:sym typeface="Arial"/>
            </a:endParaRPr>
          </a:p>
        </p:txBody>
      </p:sp>
      <p:sp>
        <p:nvSpPr>
          <p:cNvPr id="257" name="Shape 257"/>
          <p:cNvSpPr txBox="1">
            <a:spLocks noGrp="1"/>
          </p:cNvSpPr>
          <p:nvPr>
            <p:ph type="title"/>
          </p:nvPr>
        </p:nvSpPr>
        <p:spPr>
          <a:xfrm>
            <a:off x="626289" y="423700"/>
            <a:ext cx="10134238"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US" sz="5400" b="0" i="0" u="none" strike="noStrike" cap="none">
                <a:solidFill>
                  <a:schemeClr val="lt1"/>
                </a:solidFill>
                <a:latin typeface="Arial"/>
                <a:ea typeface="Arial"/>
                <a:cs typeface="Arial"/>
                <a:sym typeface="Arial"/>
              </a:rPr>
              <a:t>Three Contributions</a:t>
            </a:r>
          </a:p>
        </p:txBody>
      </p:sp>
      <p:sp>
        <p:nvSpPr>
          <p:cNvPr id="258" name="Shape 258"/>
          <p:cNvSpPr txBox="1">
            <a:spLocks noGrp="1"/>
          </p:cNvSpPr>
          <p:nvPr>
            <p:ph type="body" idx="1"/>
          </p:nvPr>
        </p:nvSpPr>
        <p:spPr>
          <a:xfrm>
            <a:off x="626297" y="1812875"/>
            <a:ext cx="11220000" cy="4351200"/>
          </a:xfrm>
          <a:prstGeom prst="rect">
            <a:avLst/>
          </a:prstGeom>
          <a:noFill/>
          <a:ln>
            <a:noFill/>
          </a:ln>
        </p:spPr>
        <p:txBody>
          <a:bodyPr lIns="91425" tIns="45700" rIns="91425" bIns="45700" anchor="t" anchorCtr="0">
            <a:noAutofit/>
          </a:bodyPr>
          <a:lstStyle/>
          <a:p>
            <a:pPr marL="228600" marR="0" lvl="0" indent="-228600" algn="l" rtl="0">
              <a:lnSpc>
                <a:spcPct val="90000"/>
              </a:lnSpc>
              <a:spcBef>
                <a:spcPts val="0"/>
              </a:spcBef>
              <a:spcAft>
                <a:spcPts val="0"/>
              </a:spcAft>
              <a:buClr>
                <a:schemeClr val="lt1"/>
              </a:buClr>
              <a:buSzPct val="100000"/>
              <a:buFont typeface="Arial"/>
              <a:buChar char="•"/>
            </a:pPr>
            <a:r>
              <a:rPr lang="en-US" sz="3600" b="0" i="0" u="none" strike="noStrike" cap="none">
                <a:solidFill>
                  <a:schemeClr val="lt1"/>
                </a:solidFill>
                <a:latin typeface="Arial"/>
                <a:ea typeface="Arial"/>
                <a:cs typeface="Arial"/>
                <a:sym typeface="Arial"/>
              </a:rPr>
              <a:t>Creation of user personas that help seed for new data products </a:t>
            </a:r>
          </a:p>
          <a:p>
            <a:pPr marL="228600" marR="0" lvl="0" indent="-228600" algn="l" rtl="0">
              <a:lnSpc>
                <a:spcPct val="90000"/>
              </a:lnSpc>
              <a:spcBef>
                <a:spcPts val="1000"/>
              </a:spcBef>
              <a:spcAft>
                <a:spcPts val="0"/>
              </a:spcAft>
              <a:buClr>
                <a:schemeClr val="lt1"/>
              </a:buClr>
              <a:buSzPct val="100000"/>
              <a:buFont typeface="Arial"/>
              <a:buChar char="•"/>
            </a:pPr>
            <a:r>
              <a:rPr lang="en-US" sz="3600" b="0" i="0" u="none" strike="noStrike" cap="none">
                <a:solidFill>
                  <a:schemeClr val="lt1"/>
                </a:solidFill>
                <a:latin typeface="Arial"/>
                <a:ea typeface="Arial"/>
                <a:cs typeface="Arial"/>
                <a:sym typeface="Arial"/>
              </a:rPr>
              <a:t>Engagement in a broad community of civic and social developers</a:t>
            </a:r>
          </a:p>
          <a:p>
            <a:pPr marL="228600" marR="0" lvl="0" indent="-228600" algn="l" rtl="0">
              <a:lnSpc>
                <a:spcPct val="90000"/>
              </a:lnSpc>
              <a:spcBef>
                <a:spcPts val="1000"/>
              </a:spcBef>
              <a:buClr>
                <a:schemeClr val="lt1"/>
              </a:buClr>
              <a:buSzPct val="100000"/>
              <a:buFont typeface="Arial"/>
              <a:buChar char="•"/>
            </a:pPr>
            <a:r>
              <a:rPr lang="en-US" sz="3600" b="0" i="0" u="none" strike="noStrike" cap="none">
                <a:solidFill>
                  <a:schemeClr val="lt1"/>
                </a:solidFill>
                <a:latin typeface="Arial"/>
                <a:ea typeface="Arial"/>
                <a:cs typeface="Arial"/>
                <a:sym typeface="Arial"/>
              </a:rPr>
              <a:t>Development of prototypes illustrating what’s possible</a:t>
            </a: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14</a:t>
            </a:fld>
            <a:endParaRPr lang="en-US" sz="1200" b="0" i="0" u="none" strike="noStrike" cap="none">
              <a:solidFill>
                <a:srgbClr val="888888"/>
              </a:solidFill>
              <a:latin typeface="Arial"/>
              <a:ea typeface="Arial"/>
              <a:cs typeface="Arial"/>
              <a:sym typeface="Arial"/>
            </a:endParaRPr>
          </a:p>
        </p:txBody>
      </p:sp>
      <p:sp>
        <p:nvSpPr>
          <p:cNvPr id="265" name="Shape 265"/>
          <p:cNvSpPr txBox="1">
            <a:spLocks noGrp="1"/>
          </p:cNvSpPr>
          <p:nvPr>
            <p:ph type="title"/>
          </p:nvPr>
        </p:nvSpPr>
        <p:spPr>
          <a:xfrm>
            <a:off x="702822" y="378029"/>
            <a:ext cx="10515599" cy="959704"/>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US" sz="3600" b="0" i="0" u="none" strike="noStrike" cap="none">
                <a:solidFill>
                  <a:schemeClr val="lt1"/>
                </a:solidFill>
                <a:latin typeface="Arial"/>
                <a:ea typeface="Arial"/>
                <a:cs typeface="Arial"/>
                <a:sym typeface="Arial"/>
              </a:rPr>
              <a:t>Opportunity Project follows the open data paradigm to ask the developer community to dream what’s next.</a:t>
            </a:r>
          </a:p>
        </p:txBody>
      </p:sp>
      <p:pic>
        <p:nvPicPr>
          <p:cNvPr id="266" name="Shape 266"/>
          <p:cNvPicPr preferRelativeResize="0"/>
          <p:nvPr/>
        </p:nvPicPr>
        <p:blipFill rotWithShape="1">
          <a:blip r:embed="rId3">
            <a:alphaModFix/>
          </a:blip>
          <a:srcRect/>
          <a:stretch/>
        </p:blipFill>
        <p:spPr>
          <a:xfrm>
            <a:off x="2294619" y="1859491"/>
            <a:ext cx="7518851" cy="4217564"/>
          </a:xfrm>
          <a:prstGeom prst="rect">
            <a:avLst/>
          </a:prstGeom>
          <a:noFill/>
          <a:ln>
            <a:noFill/>
          </a:ln>
        </p:spPr>
      </p:pic>
      <p:sp>
        <p:nvSpPr>
          <p:cNvPr id="267" name="Shape 267"/>
          <p:cNvSpPr/>
          <p:nvPr/>
        </p:nvSpPr>
        <p:spPr>
          <a:xfrm>
            <a:off x="2171700" y="5845628"/>
            <a:ext cx="7821385" cy="342899"/>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268" name="Shape 268"/>
          <p:cNvSpPr/>
          <p:nvPr/>
        </p:nvSpPr>
        <p:spPr>
          <a:xfrm>
            <a:off x="3151638" y="6017078"/>
            <a:ext cx="5788145" cy="429079"/>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SzPct val="25000"/>
              <a:buNone/>
            </a:pPr>
            <a:r>
              <a:rPr lang="en-US" sz="2400" b="0" i="0" u="none" strike="noStrike" cap="none">
                <a:solidFill>
                  <a:srgbClr val="306EA5"/>
                </a:solidFill>
                <a:latin typeface="Arial"/>
                <a:ea typeface="Arial"/>
                <a:cs typeface="Arial"/>
                <a:sym typeface="Arial"/>
              </a:rPr>
              <a:t>opportunity.census.gov</a:t>
            </a: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Shape 274"/>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15</a:t>
            </a:fld>
            <a:endParaRPr lang="en-US" sz="1200" b="0" i="0" u="none" strike="noStrike" cap="none">
              <a:solidFill>
                <a:srgbClr val="888888"/>
              </a:solidFill>
              <a:latin typeface="Arial"/>
              <a:ea typeface="Arial"/>
              <a:cs typeface="Arial"/>
              <a:sym typeface="Arial"/>
            </a:endParaRPr>
          </a:p>
        </p:txBody>
      </p:sp>
      <p:sp>
        <p:nvSpPr>
          <p:cNvPr id="275" name="Shape 275"/>
          <p:cNvSpPr txBox="1">
            <a:spLocks noGrp="1"/>
          </p:cNvSpPr>
          <p:nvPr>
            <p:ph type="title"/>
          </p:nvPr>
        </p:nvSpPr>
        <p:spPr>
          <a:xfrm>
            <a:off x="751808" y="3041590"/>
            <a:ext cx="10515599" cy="959704"/>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lt1"/>
              </a:buClr>
              <a:buSzPct val="25000"/>
              <a:buFont typeface="Arial"/>
              <a:buNone/>
            </a:pPr>
            <a:r>
              <a:rPr lang="en-US" sz="6600" b="0" i="0" u="none" strike="noStrike" cap="none">
                <a:solidFill>
                  <a:schemeClr val="lt1"/>
                </a:solidFill>
                <a:latin typeface="Arial"/>
                <a:ea typeface="Arial"/>
                <a:cs typeface="Arial"/>
                <a:sym typeface="Arial"/>
              </a:rPr>
              <a:t>Demos?</a:t>
            </a: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Shape 280"/>
          <p:cNvSpPr txBox="1">
            <a:spLocks noGrp="1"/>
          </p:cNvSpPr>
          <p:nvPr>
            <p:ph type="ctrTitle"/>
          </p:nvPr>
        </p:nvSpPr>
        <p:spPr>
          <a:xfrm>
            <a:off x="194550" y="2957350"/>
            <a:ext cx="6268200" cy="1690200"/>
          </a:xfrm>
          <a:prstGeom prst="rect">
            <a:avLst/>
          </a:prstGeom>
          <a:solidFill>
            <a:schemeClr val="dk1"/>
          </a:solid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US" sz="4000" b="0" i="0" u="none" strike="noStrike" cap="none">
                <a:solidFill>
                  <a:schemeClr val="lt1"/>
                </a:solidFill>
                <a:latin typeface="Arial"/>
                <a:ea typeface="Arial"/>
                <a:cs typeface="Arial"/>
                <a:sym typeface="Arial"/>
              </a:rPr>
              <a:t>ALISON ROWLAND/</a:t>
            </a:r>
            <a:br>
              <a:rPr lang="en-US" sz="4000" b="0" i="0" u="none" strike="noStrike" cap="none">
                <a:solidFill>
                  <a:schemeClr val="lt1"/>
                </a:solidFill>
                <a:latin typeface="Arial"/>
                <a:ea typeface="Arial"/>
                <a:cs typeface="Arial"/>
                <a:sym typeface="Arial"/>
              </a:rPr>
            </a:br>
            <a:r>
              <a:rPr lang="en-US" sz="4000" b="0" i="0" u="none" strike="noStrike" cap="none">
                <a:solidFill>
                  <a:schemeClr val="lt1"/>
                </a:solidFill>
                <a:latin typeface="Arial"/>
                <a:ea typeface="Arial"/>
                <a:cs typeface="Arial"/>
                <a:sym typeface="Arial"/>
              </a:rPr>
              <a:t>DEVELOPMENT LEAD</a:t>
            </a:r>
          </a:p>
        </p:txBody>
      </p:sp>
      <p:sp>
        <p:nvSpPr>
          <p:cNvPr id="281" name="Shape 281"/>
          <p:cNvSpPr txBox="1">
            <a:spLocks noGrp="1"/>
          </p:cNvSpPr>
          <p:nvPr>
            <p:ph type="subTitle" idx="1"/>
          </p:nvPr>
        </p:nvSpPr>
        <p:spPr>
          <a:xfrm>
            <a:off x="194553" y="4804116"/>
            <a:ext cx="3874527" cy="589728"/>
          </a:xfrm>
          <a:prstGeom prst="rect">
            <a:avLst/>
          </a:prstGeom>
          <a:solidFill>
            <a:schemeClr val="dk1"/>
          </a:solid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US" sz="2400" b="0" i="0" u="none" strike="noStrike" cap="none">
                <a:solidFill>
                  <a:schemeClr val="lt1"/>
                </a:solidFill>
                <a:latin typeface="Arial"/>
                <a:ea typeface="Arial"/>
                <a:cs typeface="Arial"/>
                <a:sym typeface="Arial"/>
              </a:rPr>
              <a:t>AROWLAND@DOC.GOV</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2</a:t>
            </a:fld>
            <a:endParaRPr lang="en-US" sz="1200" b="0" i="0" u="none" strike="noStrike" cap="none">
              <a:solidFill>
                <a:srgbClr val="888888"/>
              </a:solidFill>
              <a:latin typeface="Arial"/>
              <a:ea typeface="Arial"/>
              <a:cs typeface="Arial"/>
              <a:sym typeface="Arial"/>
            </a:endParaRPr>
          </a:p>
        </p:txBody>
      </p:sp>
      <p:sp>
        <p:nvSpPr>
          <p:cNvPr id="141" name="Shape 141"/>
          <p:cNvSpPr txBox="1">
            <a:spLocks noGrp="1"/>
          </p:cNvSpPr>
          <p:nvPr>
            <p:ph type="title"/>
          </p:nvPr>
        </p:nvSpPr>
        <p:spPr>
          <a:xfrm>
            <a:off x="1947152" y="1892867"/>
            <a:ext cx="3101925" cy="918925"/>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dk2"/>
              </a:buClr>
              <a:buSzPct val="25000"/>
              <a:buFont typeface="Arial"/>
              <a:buNone/>
            </a:pPr>
            <a:r>
              <a:rPr lang="en-US" sz="3600" b="0" i="0" u="none" strike="noStrike" cap="none">
                <a:solidFill>
                  <a:schemeClr val="dk2"/>
                </a:solidFill>
                <a:latin typeface="Arial"/>
                <a:ea typeface="Arial"/>
                <a:cs typeface="Arial"/>
                <a:sym typeface="Arial"/>
              </a:rPr>
              <a:t>OVERVIEW</a:t>
            </a:r>
          </a:p>
        </p:txBody>
      </p:sp>
      <p:sp>
        <p:nvSpPr>
          <p:cNvPr id="142" name="Shape 142"/>
          <p:cNvSpPr txBox="1">
            <a:spLocks noGrp="1"/>
          </p:cNvSpPr>
          <p:nvPr>
            <p:ph type="body" idx="1"/>
          </p:nvPr>
        </p:nvSpPr>
        <p:spPr>
          <a:xfrm>
            <a:off x="1947150" y="2882383"/>
            <a:ext cx="6693928" cy="826142"/>
          </a:xfrm>
          <a:prstGeom prst="rect">
            <a:avLst/>
          </a:prstGeom>
          <a:noFill/>
          <a:ln>
            <a:noFill/>
          </a:ln>
        </p:spPr>
        <p:txBody>
          <a:bodyPr lIns="91425" tIns="45700" rIns="91425" bIns="45700" anchor="ctr" anchorCtr="0">
            <a:noAutofit/>
          </a:bodyPr>
          <a:lstStyle/>
          <a:p>
            <a:pPr marL="0" marR="0" lvl="0" indent="0" algn="l" rtl="0">
              <a:lnSpc>
                <a:spcPct val="100000"/>
              </a:lnSpc>
              <a:spcBef>
                <a:spcPts val="0"/>
              </a:spcBef>
              <a:spcAft>
                <a:spcPts val="0"/>
              </a:spcAft>
              <a:buClr>
                <a:schemeClr val="dk2"/>
              </a:buClr>
              <a:buSzPct val="25000"/>
              <a:buFont typeface="Arial"/>
              <a:buNone/>
            </a:pPr>
            <a:r>
              <a:rPr lang="en-US" sz="3600" b="0" i="0" u="none" strike="noStrike" cap="none">
                <a:solidFill>
                  <a:schemeClr val="dk2"/>
                </a:solidFill>
                <a:latin typeface="Arial"/>
                <a:ea typeface="Arial"/>
                <a:cs typeface="Arial"/>
                <a:sym typeface="Arial"/>
              </a:rPr>
              <a:t>OPPORTUNITY PROJECT</a:t>
            </a:r>
          </a:p>
        </p:txBody>
      </p:sp>
      <p:sp>
        <p:nvSpPr>
          <p:cNvPr id="143" name="Shape 143"/>
          <p:cNvSpPr txBox="1">
            <a:spLocks noGrp="1"/>
          </p:cNvSpPr>
          <p:nvPr>
            <p:ph type="body" idx="2"/>
          </p:nvPr>
        </p:nvSpPr>
        <p:spPr>
          <a:xfrm>
            <a:off x="1953306" y="3892978"/>
            <a:ext cx="3154361" cy="826142"/>
          </a:xfrm>
          <a:prstGeom prst="rect">
            <a:avLst/>
          </a:prstGeom>
          <a:noFill/>
          <a:ln>
            <a:noFill/>
          </a:ln>
        </p:spPr>
        <p:txBody>
          <a:bodyPr lIns="91425" tIns="45700" rIns="91425" bIns="45700" anchor="ctr" anchorCtr="0">
            <a:noAutofit/>
          </a:bodyPr>
          <a:lstStyle/>
          <a:p>
            <a:pPr marL="0" marR="0" lvl="0" indent="0" algn="l" rtl="0">
              <a:lnSpc>
                <a:spcPct val="100000"/>
              </a:lnSpc>
              <a:spcBef>
                <a:spcPts val="0"/>
              </a:spcBef>
              <a:spcAft>
                <a:spcPts val="0"/>
              </a:spcAft>
              <a:buClr>
                <a:schemeClr val="dk2"/>
              </a:buClr>
              <a:buSzPct val="25000"/>
              <a:buFont typeface="Arial"/>
              <a:buNone/>
            </a:pPr>
            <a:r>
              <a:rPr lang="en-US" sz="3600" b="0" i="0" u="none" strike="noStrike" cap="none">
                <a:solidFill>
                  <a:schemeClr val="dk2"/>
                </a:solidFill>
                <a:latin typeface="Arial"/>
                <a:ea typeface="Arial"/>
                <a:cs typeface="Arial"/>
                <a:sym typeface="Arial"/>
              </a:rPr>
              <a:t>MIDAAS</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3</a:t>
            </a:fld>
            <a:endParaRPr lang="en-US" sz="1200" b="0" i="0" u="none" strike="noStrike" cap="none">
              <a:solidFill>
                <a:srgbClr val="888888"/>
              </a:solidFill>
              <a:latin typeface="Arial"/>
              <a:ea typeface="Arial"/>
              <a:cs typeface="Arial"/>
              <a:sym typeface="Arial"/>
            </a:endParaRPr>
          </a:p>
        </p:txBody>
      </p:sp>
      <p:cxnSp>
        <p:nvCxnSpPr>
          <p:cNvPr id="157" name="Shape 157"/>
          <p:cNvCxnSpPr/>
          <p:nvPr/>
        </p:nvCxnSpPr>
        <p:spPr>
          <a:xfrm rot="10800000">
            <a:off x="7101862" y="2035766"/>
            <a:ext cx="1194189" cy="1568534"/>
          </a:xfrm>
          <a:prstGeom prst="straightConnector1">
            <a:avLst/>
          </a:prstGeom>
          <a:noFill/>
          <a:ln w="28575" cap="flat" cmpd="sng">
            <a:solidFill>
              <a:schemeClr val="accent1"/>
            </a:solidFill>
            <a:prstDash val="solid"/>
            <a:miter/>
            <a:headEnd type="none" w="med" len="med"/>
            <a:tailEnd type="triangle" w="lg" len="lg"/>
          </a:ln>
        </p:spPr>
      </p:cxnSp>
      <p:cxnSp>
        <p:nvCxnSpPr>
          <p:cNvPr id="158" name="Shape 158"/>
          <p:cNvCxnSpPr/>
          <p:nvPr/>
        </p:nvCxnSpPr>
        <p:spPr>
          <a:xfrm rot="10800000" flipH="1">
            <a:off x="8297603" y="2581211"/>
            <a:ext cx="2106979" cy="1018896"/>
          </a:xfrm>
          <a:prstGeom prst="straightConnector1">
            <a:avLst/>
          </a:prstGeom>
          <a:noFill/>
          <a:ln w="28575" cap="flat" cmpd="sng">
            <a:solidFill>
              <a:schemeClr val="accent1"/>
            </a:solidFill>
            <a:prstDash val="dash"/>
            <a:miter/>
            <a:headEnd type="none" w="med" len="med"/>
            <a:tailEnd type="triangle" w="lg" len="lg"/>
          </a:ln>
        </p:spPr>
      </p:cxnSp>
      <p:cxnSp>
        <p:nvCxnSpPr>
          <p:cNvPr id="159" name="Shape 159"/>
          <p:cNvCxnSpPr/>
          <p:nvPr/>
        </p:nvCxnSpPr>
        <p:spPr>
          <a:xfrm flipH="1">
            <a:off x="7319538" y="3600107"/>
            <a:ext cx="976513" cy="2061593"/>
          </a:xfrm>
          <a:prstGeom prst="straightConnector1">
            <a:avLst/>
          </a:prstGeom>
          <a:noFill/>
          <a:ln w="28575" cap="flat" cmpd="sng">
            <a:solidFill>
              <a:schemeClr val="accent1"/>
            </a:solidFill>
            <a:prstDash val="solid"/>
            <a:miter/>
            <a:headEnd type="none" w="med" len="med"/>
            <a:tailEnd type="triangle" w="lg" len="lg"/>
          </a:ln>
        </p:spPr>
      </p:cxnSp>
      <p:cxnSp>
        <p:nvCxnSpPr>
          <p:cNvPr id="160" name="Shape 160"/>
          <p:cNvCxnSpPr/>
          <p:nvPr/>
        </p:nvCxnSpPr>
        <p:spPr>
          <a:xfrm>
            <a:off x="8296052" y="3600107"/>
            <a:ext cx="2341270" cy="284746"/>
          </a:xfrm>
          <a:prstGeom prst="straightConnector1">
            <a:avLst/>
          </a:prstGeom>
          <a:noFill/>
          <a:ln w="28575" cap="flat" cmpd="sng">
            <a:solidFill>
              <a:schemeClr val="accent1"/>
            </a:solidFill>
            <a:prstDash val="solid"/>
            <a:miter/>
            <a:headEnd type="none" w="med" len="med"/>
            <a:tailEnd type="triangle" w="lg" len="lg"/>
          </a:ln>
        </p:spPr>
      </p:cxnSp>
      <p:cxnSp>
        <p:nvCxnSpPr>
          <p:cNvPr id="161" name="Shape 161"/>
          <p:cNvCxnSpPr/>
          <p:nvPr/>
        </p:nvCxnSpPr>
        <p:spPr>
          <a:xfrm rot="10800000" flipH="1">
            <a:off x="8296052" y="746800"/>
            <a:ext cx="793024" cy="2853306"/>
          </a:xfrm>
          <a:prstGeom prst="straightConnector1">
            <a:avLst/>
          </a:prstGeom>
          <a:noFill/>
          <a:ln w="28575" cap="flat" cmpd="sng">
            <a:solidFill>
              <a:schemeClr val="accent1"/>
            </a:solidFill>
            <a:prstDash val="solid"/>
            <a:miter/>
            <a:headEnd type="none" w="med" len="med"/>
            <a:tailEnd type="triangle" w="lg" len="lg"/>
          </a:ln>
        </p:spPr>
      </p:cxnSp>
      <p:cxnSp>
        <p:nvCxnSpPr>
          <p:cNvPr id="162" name="Shape 162"/>
          <p:cNvCxnSpPr/>
          <p:nvPr/>
        </p:nvCxnSpPr>
        <p:spPr>
          <a:xfrm>
            <a:off x="8296052" y="3600107"/>
            <a:ext cx="2341270" cy="2191626"/>
          </a:xfrm>
          <a:prstGeom prst="straightConnector1">
            <a:avLst/>
          </a:prstGeom>
          <a:noFill/>
          <a:ln w="28575" cap="flat" cmpd="sng">
            <a:solidFill>
              <a:schemeClr val="accent1"/>
            </a:solidFill>
            <a:prstDash val="dot"/>
            <a:miter/>
            <a:headEnd type="none" w="med" len="med"/>
            <a:tailEnd type="triangle" w="lg" len="lg"/>
          </a:ln>
        </p:spPr>
      </p:cxnSp>
      <p:cxnSp>
        <p:nvCxnSpPr>
          <p:cNvPr id="163" name="Shape 163"/>
          <p:cNvCxnSpPr/>
          <p:nvPr/>
        </p:nvCxnSpPr>
        <p:spPr>
          <a:xfrm rot="10800000">
            <a:off x="6397831" y="2577018"/>
            <a:ext cx="1898220" cy="1023089"/>
          </a:xfrm>
          <a:prstGeom prst="straightConnector1">
            <a:avLst/>
          </a:prstGeom>
          <a:noFill/>
          <a:ln w="28575" cap="flat" cmpd="sng">
            <a:solidFill>
              <a:schemeClr val="accent1"/>
            </a:solidFill>
            <a:prstDash val="dot"/>
            <a:miter/>
            <a:headEnd type="none" w="med" len="med"/>
            <a:tailEnd type="triangle" w="lg" len="lg"/>
          </a:ln>
        </p:spPr>
      </p:cxnSp>
      <p:sp>
        <p:nvSpPr>
          <p:cNvPr id="164" name="Shape 164"/>
          <p:cNvSpPr txBox="1"/>
          <p:nvPr/>
        </p:nvSpPr>
        <p:spPr>
          <a:xfrm>
            <a:off x="8564125" y="277395"/>
            <a:ext cx="2073197" cy="584774"/>
          </a:xfrm>
          <a:prstGeom prst="rect">
            <a:avLst/>
          </a:prstGeom>
          <a:noFill/>
          <a:ln>
            <a:noFill/>
          </a:ln>
        </p:spPr>
        <p:txBody>
          <a:bodyPr lIns="91425" tIns="45700" rIns="91425" bIns="45700" anchor="t" anchorCtr="0">
            <a:noAutofit/>
          </a:bodyPr>
          <a:lstStyle/>
          <a:p>
            <a:pPr marL="0" marR="0" lvl="0" indent="0" algn="r" rtl="0">
              <a:spcBef>
                <a:spcPts val="0"/>
              </a:spcBef>
              <a:buSzPct val="25000"/>
              <a:buNone/>
            </a:pPr>
            <a:r>
              <a:rPr lang="en-US" sz="3200" b="0" i="0" u="none" strike="noStrike" cap="none">
                <a:solidFill>
                  <a:schemeClr val="lt1"/>
                </a:solidFill>
                <a:latin typeface="Helvetica Neue"/>
                <a:ea typeface="Helvetica Neue"/>
                <a:cs typeface="Helvetica Neue"/>
                <a:sym typeface="Helvetica Neue"/>
              </a:rPr>
              <a:t>data</a:t>
            </a:r>
          </a:p>
        </p:txBody>
      </p:sp>
      <p:sp>
        <p:nvSpPr>
          <p:cNvPr id="165" name="Shape 165"/>
          <p:cNvSpPr/>
          <p:nvPr/>
        </p:nvSpPr>
        <p:spPr>
          <a:xfrm>
            <a:off x="9089077" y="894844"/>
            <a:ext cx="1104521" cy="852407"/>
          </a:xfrm>
          <a:custGeom>
            <a:avLst/>
            <a:gdLst/>
            <a:ahLst/>
            <a:cxnLst/>
            <a:rect l="0" t="0" r="0" b="0"/>
            <a:pathLst>
              <a:path w="120000" h="120000" extrusionOk="0">
                <a:moveTo>
                  <a:pt x="106529" y="0"/>
                </a:moveTo>
                <a:cubicBezTo>
                  <a:pt x="109666" y="4064"/>
                  <a:pt x="114709" y="9457"/>
                  <a:pt x="116632" y="15272"/>
                </a:cubicBezTo>
                <a:cubicBezTo>
                  <a:pt x="117524" y="17969"/>
                  <a:pt x="119700" y="32966"/>
                  <a:pt x="120000" y="34909"/>
                </a:cubicBezTo>
                <a:cubicBezTo>
                  <a:pt x="119438" y="44363"/>
                  <a:pt x="120381" y="54175"/>
                  <a:pt x="118316" y="63272"/>
                </a:cubicBezTo>
                <a:cubicBezTo>
                  <a:pt x="117420" y="67219"/>
                  <a:pt x="113954" y="69266"/>
                  <a:pt x="111581" y="71999"/>
                </a:cubicBezTo>
                <a:cubicBezTo>
                  <a:pt x="101761" y="83309"/>
                  <a:pt x="106578" y="78689"/>
                  <a:pt x="98110" y="82909"/>
                </a:cubicBezTo>
                <a:cubicBezTo>
                  <a:pt x="92468" y="85721"/>
                  <a:pt x="87137" y="89736"/>
                  <a:pt x="81272" y="91636"/>
                </a:cubicBezTo>
                <a:cubicBezTo>
                  <a:pt x="76370" y="93224"/>
                  <a:pt x="71105" y="95076"/>
                  <a:pt x="66118" y="96000"/>
                </a:cubicBezTo>
                <a:cubicBezTo>
                  <a:pt x="61086" y="96931"/>
                  <a:pt x="56015" y="97454"/>
                  <a:pt x="50964" y="98181"/>
                </a:cubicBezTo>
                <a:cubicBezTo>
                  <a:pt x="31826" y="104380"/>
                  <a:pt x="35398" y="104088"/>
                  <a:pt x="450" y="98181"/>
                </a:cubicBezTo>
                <a:cubicBezTo>
                  <a:pt x="-1556" y="97842"/>
                  <a:pt x="3691" y="94990"/>
                  <a:pt x="5501" y="93818"/>
                </a:cubicBezTo>
                <a:cubicBezTo>
                  <a:pt x="8204" y="92066"/>
                  <a:pt x="11079" y="90792"/>
                  <a:pt x="13920" y="89454"/>
                </a:cubicBezTo>
                <a:cubicBezTo>
                  <a:pt x="17256" y="87882"/>
                  <a:pt x="21069" y="87642"/>
                  <a:pt x="24023" y="85090"/>
                </a:cubicBezTo>
                <a:cubicBezTo>
                  <a:pt x="27390" y="82181"/>
                  <a:pt x="38052" y="75091"/>
                  <a:pt x="34126" y="76363"/>
                </a:cubicBezTo>
                <a:cubicBezTo>
                  <a:pt x="31967" y="77062"/>
                  <a:pt x="24755" y="79161"/>
                  <a:pt x="22339" y="80727"/>
                </a:cubicBezTo>
                <a:cubicBezTo>
                  <a:pt x="20529" y="81900"/>
                  <a:pt x="19045" y="83789"/>
                  <a:pt x="17288" y="85090"/>
                </a:cubicBezTo>
                <a:cubicBezTo>
                  <a:pt x="15108" y="86704"/>
                  <a:pt x="12705" y="87781"/>
                  <a:pt x="10552" y="89454"/>
                </a:cubicBezTo>
                <a:cubicBezTo>
                  <a:pt x="7082" y="92152"/>
                  <a:pt x="450" y="98181"/>
                  <a:pt x="450" y="98181"/>
                </a:cubicBezTo>
                <a:cubicBezTo>
                  <a:pt x="3256" y="100363"/>
                  <a:pt x="5941" y="102830"/>
                  <a:pt x="8869" y="104727"/>
                </a:cubicBezTo>
                <a:cubicBezTo>
                  <a:pt x="11572" y="106478"/>
                  <a:pt x="14457" y="107715"/>
                  <a:pt x="17288" y="109090"/>
                </a:cubicBezTo>
                <a:cubicBezTo>
                  <a:pt x="18949" y="109898"/>
                  <a:pt x="20751" y="110244"/>
                  <a:pt x="22339" y="111272"/>
                </a:cubicBezTo>
                <a:cubicBezTo>
                  <a:pt x="24149" y="112445"/>
                  <a:pt x="25580" y="114463"/>
                  <a:pt x="27390" y="115636"/>
                </a:cubicBezTo>
                <a:cubicBezTo>
                  <a:pt x="28978" y="116664"/>
                  <a:pt x="30794" y="116964"/>
                  <a:pt x="32442" y="117818"/>
                </a:cubicBezTo>
                <a:cubicBezTo>
                  <a:pt x="33607" y="118422"/>
                  <a:pt x="34687" y="119272"/>
                  <a:pt x="35809" y="119999"/>
                </a:cubicBezTo>
              </a:path>
            </a:pathLst>
          </a:custGeom>
          <a:noFill/>
          <a:ln w="28575"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166" name="Shape 166"/>
          <p:cNvSpPr txBox="1">
            <a:spLocks noGrp="1"/>
          </p:cNvSpPr>
          <p:nvPr>
            <p:ph type="title"/>
          </p:nvPr>
        </p:nvSpPr>
        <p:spPr>
          <a:xfrm>
            <a:off x="517172" y="3742482"/>
            <a:ext cx="6999514"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US" sz="4400" b="0" i="0" u="none" strike="noStrike" cap="none">
                <a:solidFill>
                  <a:schemeClr val="lt1"/>
                </a:solidFill>
                <a:latin typeface="Arial"/>
                <a:ea typeface="Arial"/>
                <a:cs typeface="Arial"/>
                <a:sym typeface="Arial"/>
              </a:rPr>
              <a:t>Inequality is a multi-dimensional issue that goes beyond just a few parameters.</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p:nvPr/>
        </p:nvSpPr>
        <p:spPr>
          <a:xfrm>
            <a:off x="1983202" y="2322726"/>
            <a:ext cx="2477933" cy="2421218"/>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9CC2E5"/>
              </a:buClr>
              <a:buSzPct val="25000"/>
              <a:buFont typeface="Arial"/>
              <a:buNone/>
            </a:pPr>
            <a:r>
              <a:rPr lang="en-US" sz="30000" b="0" i="0" u="none" strike="noStrike" cap="none">
                <a:solidFill>
                  <a:srgbClr val="9CC2E5"/>
                </a:solidFill>
                <a:latin typeface="Arial"/>
                <a:ea typeface="Arial"/>
                <a:cs typeface="Arial"/>
                <a:sym typeface="Arial"/>
              </a:rPr>
              <a:t>1</a:t>
            </a:r>
          </a:p>
        </p:txBody>
      </p:sp>
      <p:sp>
        <p:nvSpPr>
          <p:cNvPr id="173" name="Shape 173"/>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4</a:t>
            </a:fld>
            <a:endParaRPr lang="en-US" sz="1200" b="0" i="0" u="none" strike="noStrike" cap="none">
              <a:solidFill>
                <a:srgbClr val="888888"/>
              </a:solidFill>
              <a:latin typeface="Arial"/>
              <a:ea typeface="Arial"/>
              <a:cs typeface="Arial"/>
              <a:sym typeface="Arial"/>
            </a:endParaRPr>
          </a:p>
        </p:txBody>
      </p:sp>
      <p:sp>
        <p:nvSpPr>
          <p:cNvPr id="174" name="Shape 174"/>
          <p:cNvSpPr txBox="1">
            <a:spLocks noGrp="1"/>
          </p:cNvSpPr>
          <p:nvPr>
            <p:ph type="title"/>
          </p:nvPr>
        </p:nvSpPr>
        <p:spPr>
          <a:xfrm>
            <a:off x="3647617" y="2118732"/>
            <a:ext cx="8131500" cy="3501600"/>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Clr>
                <a:schemeClr val="lt1"/>
              </a:buClr>
              <a:buSzPct val="25000"/>
              <a:buFont typeface="Arial"/>
              <a:buNone/>
            </a:pPr>
            <a:r>
              <a:rPr lang="en-US" sz="4800" b="0" i="0" u="none" strike="noStrike" cap="none">
                <a:solidFill>
                  <a:schemeClr val="lt1"/>
                </a:solidFill>
                <a:latin typeface="Arial"/>
                <a:ea typeface="Arial"/>
                <a:cs typeface="Arial"/>
                <a:sym typeface="Arial"/>
              </a:rPr>
              <a:t>Build and promote a more robust vocabulary for income inequality. Move beyond the notion.</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p:nvPr/>
        </p:nvSpPr>
        <p:spPr>
          <a:xfrm>
            <a:off x="1983202" y="2322726"/>
            <a:ext cx="2477933" cy="2421218"/>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9CC2E5"/>
              </a:buClr>
              <a:buSzPct val="25000"/>
              <a:buFont typeface="Arial"/>
              <a:buNone/>
            </a:pPr>
            <a:r>
              <a:rPr lang="en-US" sz="30000" b="0" i="0" u="none" strike="noStrike" cap="none">
                <a:solidFill>
                  <a:srgbClr val="9CC2E5"/>
                </a:solidFill>
                <a:latin typeface="Arial"/>
                <a:ea typeface="Arial"/>
                <a:cs typeface="Arial"/>
                <a:sym typeface="Arial"/>
              </a:rPr>
              <a:t>2</a:t>
            </a:r>
          </a:p>
        </p:txBody>
      </p:sp>
      <p:sp>
        <p:nvSpPr>
          <p:cNvPr id="181" name="Shape 181"/>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5</a:t>
            </a:fld>
            <a:endParaRPr lang="en-US" sz="1200" b="0" i="0" u="none" strike="noStrike" cap="none">
              <a:solidFill>
                <a:srgbClr val="888888"/>
              </a:solidFill>
              <a:latin typeface="Arial"/>
              <a:ea typeface="Arial"/>
              <a:cs typeface="Arial"/>
              <a:sym typeface="Arial"/>
            </a:endParaRPr>
          </a:p>
        </p:txBody>
      </p:sp>
      <p:sp>
        <p:nvSpPr>
          <p:cNvPr id="182" name="Shape 182"/>
          <p:cNvSpPr txBox="1">
            <a:spLocks noGrp="1"/>
          </p:cNvSpPr>
          <p:nvPr>
            <p:ph type="title"/>
          </p:nvPr>
        </p:nvSpPr>
        <p:spPr>
          <a:xfrm>
            <a:off x="4162744" y="2376791"/>
            <a:ext cx="8131500" cy="2421299"/>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US" sz="4800" b="0" i="0" u="none" strike="noStrike" cap="none">
                <a:solidFill>
                  <a:schemeClr val="lt1"/>
                </a:solidFill>
                <a:latin typeface="Arial"/>
                <a:ea typeface="Arial"/>
                <a:cs typeface="Arial"/>
                <a:sym typeface="Arial"/>
              </a:rPr>
              <a:t>Encourage ways to experiment with how data can be used to create new opportunity.</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Shape 188"/>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6</a:t>
            </a:fld>
            <a:endParaRPr lang="en-US" sz="1200" b="0" i="0" u="none" strike="noStrike" cap="none">
              <a:solidFill>
                <a:srgbClr val="888888"/>
              </a:solidFill>
              <a:latin typeface="Arial"/>
              <a:ea typeface="Arial"/>
              <a:cs typeface="Arial"/>
              <a:sym typeface="Arial"/>
            </a:endParaRPr>
          </a:p>
        </p:txBody>
      </p:sp>
      <p:sp>
        <p:nvSpPr>
          <p:cNvPr id="189" name="Shape 189"/>
          <p:cNvSpPr/>
          <p:nvPr/>
        </p:nvSpPr>
        <p:spPr>
          <a:xfrm>
            <a:off x="1502228" y="5056721"/>
            <a:ext cx="9144000"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b="0" i="0" u="none" strike="noStrike" cap="none">
                <a:solidFill>
                  <a:schemeClr val="lt1"/>
                </a:solidFill>
                <a:latin typeface="Helvetica Neue"/>
                <a:ea typeface="Helvetica Neue"/>
                <a:cs typeface="Helvetica Neue"/>
                <a:sym typeface="Helvetica Neue"/>
              </a:rPr>
              <a:t>69,583 datasets ~ </a:t>
            </a:r>
            <a:r>
              <a:rPr lang="en-US" sz="4800" b="1" i="0" u="none" strike="noStrike" cap="none">
                <a:solidFill>
                  <a:schemeClr val="lt1"/>
                </a:solidFill>
                <a:latin typeface="Helvetica Neue"/>
                <a:ea typeface="Helvetica Neue"/>
                <a:cs typeface="Helvetica Neue"/>
                <a:sym typeface="Helvetica Neue"/>
              </a:rPr>
              <a:t>35.9%</a:t>
            </a:r>
          </a:p>
        </p:txBody>
      </p:sp>
      <p:pic>
        <p:nvPicPr>
          <p:cNvPr id="190" name="Shape 190"/>
          <p:cNvPicPr preferRelativeResize="0"/>
          <p:nvPr/>
        </p:nvPicPr>
        <p:blipFill>
          <a:blip r:embed="rId3">
            <a:alphaModFix/>
          </a:blip>
          <a:stretch>
            <a:fillRect/>
          </a:stretch>
        </p:blipFill>
        <p:spPr>
          <a:xfrm>
            <a:off x="3112512" y="1335750"/>
            <a:ext cx="5923427" cy="3331924"/>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7</a:t>
            </a:fld>
            <a:endParaRPr lang="en-US" sz="1200" b="0" i="0" u="none" strike="noStrike" cap="none">
              <a:solidFill>
                <a:srgbClr val="888888"/>
              </a:solidFill>
              <a:latin typeface="Arial"/>
              <a:ea typeface="Arial"/>
              <a:cs typeface="Arial"/>
              <a:sym typeface="Arial"/>
            </a:endParaRPr>
          </a:p>
        </p:txBody>
      </p:sp>
      <p:sp>
        <p:nvSpPr>
          <p:cNvPr id="197" name="Shape 197"/>
          <p:cNvSpPr/>
          <p:nvPr/>
        </p:nvSpPr>
        <p:spPr>
          <a:xfrm>
            <a:off x="1502228" y="2117578"/>
            <a:ext cx="9144000" cy="378565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b="0" i="0" u="none" strike="noStrike" cap="none">
                <a:solidFill>
                  <a:schemeClr val="lt1"/>
                </a:solidFill>
                <a:latin typeface="Arial"/>
                <a:ea typeface="Arial"/>
                <a:cs typeface="Arial"/>
                <a:sym typeface="Arial"/>
              </a:rPr>
              <a:t>US Census Bureau</a:t>
            </a:r>
          </a:p>
          <a:p>
            <a:pPr marL="0" marR="0" lvl="0" indent="0" algn="ctr" rtl="0">
              <a:spcBef>
                <a:spcPts val="0"/>
              </a:spcBef>
              <a:buSzPct val="25000"/>
              <a:buNone/>
            </a:pPr>
            <a:r>
              <a:rPr lang="en-US" sz="4800" b="0" i="0" u="none" strike="noStrike" cap="none">
                <a:solidFill>
                  <a:schemeClr val="lt1"/>
                </a:solidFill>
                <a:latin typeface="Arial"/>
                <a:ea typeface="Arial"/>
                <a:cs typeface="Arial"/>
                <a:sym typeface="Arial"/>
              </a:rPr>
              <a:t>Bureau of Economic Analysis</a:t>
            </a:r>
          </a:p>
          <a:p>
            <a:pPr marL="0" marR="0" lvl="0" indent="0" algn="ctr" rtl="0">
              <a:spcBef>
                <a:spcPts val="0"/>
              </a:spcBef>
              <a:buSzPct val="25000"/>
              <a:buNone/>
            </a:pPr>
            <a:r>
              <a:rPr lang="en-US" sz="4800" b="0" i="0" u="none" strike="noStrike" cap="none">
                <a:solidFill>
                  <a:schemeClr val="lt1"/>
                </a:solidFill>
                <a:latin typeface="Arial"/>
                <a:ea typeface="Arial"/>
                <a:cs typeface="Arial"/>
                <a:sym typeface="Arial"/>
              </a:rPr>
              <a:t>Bureau of Labor Statistics</a:t>
            </a:r>
          </a:p>
          <a:p>
            <a:pPr marL="0" marR="0" lvl="0" indent="0" algn="ctr" rtl="0">
              <a:spcBef>
                <a:spcPts val="0"/>
              </a:spcBef>
              <a:buSzPct val="25000"/>
              <a:buNone/>
            </a:pPr>
            <a:r>
              <a:rPr lang="en-US" sz="4800" b="0" i="0" u="none" strike="noStrike" cap="none">
                <a:solidFill>
                  <a:schemeClr val="lt1"/>
                </a:solidFill>
                <a:latin typeface="Arial"/>
                <a:ea typeface="Arial"/>
                <a:cs typeface="Arial"/>
                <a:sym typeface="Arial"/>
              </a:rPr>
              <a:t>Federal Reserve</a:t>
            </a:r>
          </a:p>
          <a:p>
            <a:pPr marL="0" marR="0" lvl="0" indent="0" algn="ctr" rtl="0">
              <a:spcBef>
                <a:spcPts val="0"/>
              </a:spcBef>
              <a:buNone/>
            </a:pPr>
            <a:endParaRPr sz="4800" b="0" i="0" u="none" strike="noStrike" cap="none">
              <a:solidFill>
                <a:schemeClr val="lt1"/>
              </a:solidFill>
              <a:latin typeface="Arial"/>
              <a:ea typeface="Arial"/>
              <a:cs typeface="Arial"/>
              <a:sym typeface="Arial"/>
            </a:endParaRP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8</a:t>
            </a:fld>
            <a:endParaRPr lang="en-US" sz="1200" b="0" i="0" u="none" strike="noStrike" cap="none">
              <a:solidFill>
                <a:srgbClr val="888888"/>
              </a:solidFill>
              <a:latin typeface="Arial"/>
              <a:ea typeface="Arial"/>
              <a:cs typeface="Arial"/>
              <a:sym typeface="Arial"/>
            </a:endParaRPr>
          </a:p>
        </p:txBody>
      </p:sp>
      <p:pic>
        <p:nvPicPr>
          <p:cNvPr id="204" name="Shape 204"/>
          <p:cNvPicPr preferRelativeResize="0"/>
          <p:nvPr/>
        </p:nvPicPr>
        <p:blipFill rotWithShape="1">
          <a:blip r:embed="rId3">
            <a:alphaModFix/>
          </a:blip>
          <a:srcRect/>
          <a:stretch/>
        </p:blipFill>
        <p:spPr>
          <a:xfrm>
            <a:off x="4466026" y="3338073"/>
            <a:ext cx="2857499" cy="2857499"/>
          </a:xfrm>
          <a:prstGeom prst="rect">
            <a:avLst/>
          </a:prstGeom>
          <a:noFill/>
          <a:ln>
            <a:noFill/>
          </a:ln>
        </p:spPr>
      </p:pic>
      <p:pic>
        <p:nvPicPr>
          <p:cNvPr id="205" name="Shape 205"/>
          <p:cNvPicPr preferRelativeResize="0"/>
          <p:nvPr/>
        </p:nvPicPr>
        <p:blipFill rotWithShape="1">
          <a:blip r:embed="rId4">
            <a:alphaModFix/>
          </a:blip>
          <a:srcRect/>
          <a:stretch/>
        </p:blipFill>
        <p:spPr>
          <a:xfrm>
            <a:off x="1491558" y="2107118"/>
            <a:ext cx="2714244" cy="2714244"/>
          </a:xfrm>
          <a:prstGeom prst="rect">
            <a:avLst/>
          </a:prstGeom>
          <a:noFill/>
          <a:ln>
            <a:noFill/>
          </a:ln>
        </p:spPr>
      </p:pic>
      <p:pic>
        <p:nvPicPr>
          <p:cNvPr id="206" name="Shape 206"/>
          <p:cNvPicPr preferRelativeResize="0"/>
          <p:nvPr/>
        </p:nvPicPr>
        <p:blipFill rotWithShape="1">
          <a:blip r:embed="rId5">
            <a:alphaModFix/>
          </a:blip>
          <a:srcRect/>
          <a:stretch/>
        </p:blipFill>
        <p:spPr>
          <a:xfrm>
            <a:off x="6236587" y="1831794"/>
            <a:ext cx="4162044" cy="1632446"/>
          </a:xfrm>
          <a:prstGeom prst="rect">
            <a:avLst/>
          </a:prstGeom>
          <a:noFill/>
          <a:ln>
            <a:noFill/>
          </a:ln>
        </p:spPr>
      </p:pic>
      <p:sp>
        <p:nvSpPr>
          <p:cNvPr id="207" name="Shape 207"/>
          <p:cNvSpPr txBox="1"/>
          <p:nvPr/>
        </p:nvSpPr>
        <p:spPr>
          <a:xfrm>
            <a:off x="1489328" y="917944"/>
            <a:ext cx="6260210" cy="1631823"/>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306EA5"/>
              </a:buClr>
              <a:buSzPct val="25000"/>
              <a:buFont typeface="Arial"/>
              <a:buNone/>
            </a:pPr>
            <a:r>
              <a:rPr lang="en-US" sz="5400" b="0" i="0" u="none" strike="noStrike" cap="none">
                <a:solidFill>
                  <a:srgbClr val="306EA5"/>
                </a:solidFill>
                <a:latin typeface="Arial"/>
                <a:ea typeface="Arial"/>
                <a:cs typeface="Arial"/>
                <a:sym typeface="Arial"/>
              </a:rPr>
              <a:t>A Collaboration</a:t>
            </a:r>
          </a:p>
        </p:txBody>
      </p:sp>
      <p:pic>
        <p:nvPicPr>
          <p:cNvPr id="208" name="Shape 208"/>
          <p:cNvPicPr preferRelativeResize="0"/>
          <p:nvPr/>
        </p:nvPicPr>
        <p:blipFill rotWithShape="1">
          <a:blip r:embed="rId6">
            <a:alphaModFix/>
          </a:blip>
          <a:srcRect/>
          <a:stretch/>
        </p:blipFill>
        <p:spPr>
          <a:xfrm>
            <a:off x="8457438" y="3786826"/>
            <a:ext cx="2362200" cy="2362200"/>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p:nvPr/>
        </p:nvSpPr>
        <p:spPr>
          <a:xfrm>
            <a:off x="0" y="898070"/>
            <a:ext cx="12889769" cy="4980214"/>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
        <p:nvSpPr>
          <p:cNvPr id="215" name="Shape 215"/>
          <p:cNvSpPr txBox="1">
            <a:spLocks noGrp="1"/>
          </p:cNvSpPr>
          <p:nvPr>
            <p:ph type="sldNum" idx="12"/>
          </p:nvPr>
        </p:nvSpPr>
        <p:spPr>
          <a:xfrm>
            <a:off x="8939784"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Arial"/>
                <a:ea typeface="Arial"/>
                <a:cs typeface="Arial"/>
                <a:sym typeface="Arial"/>
              </a:rPr>
              <a:t>9</a:t>
            </a:fld>
            <a:endParaRPr lang="en-US" sz="1200" b="0" i="0" u="none" strike="noStrike" cap="none">
              <a:solidFill>
                <a:srgbClr val="888888"/>
              </a:solidFill>
              <a:latin typeface="Arial"/>
              <a:ea typeface="Arial"/>
              <a:cs typeface="Arial"/>
              <a:sym typeface="Arial"/>
            </a:endParaRPr>
          </a:p>
        </p:txBody>
      </p:sp>
      <p:sp>
        <p:nvSpPr>
          <p:cNvPr id="216" name="Shape 216"/>
          <p:cNvSpPr txBox="1">
            <a:spLocks noGrp="1"/>
          </p:cNvSpPr>
          <p:nvPr>
            <p:ph type="title"/>
          </p:nvPr>
        </p:nvSpPr>
        <p:spPr>
          <a:xfrm>
            <a:off x="1167383" y="2794392"/>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306EA5"/>
              </a:buClr>
              <a:buSzPct val="25000"/>
              <a:buFont typeface="Arial"/>
              <a:buNone/>
            </a:pPr>
            <a:r>
              <a:rPr lang="en-US" sz="5400" b="0" i="0" u="none" strike="noStrike" cap="none">
                <a:solidFill>
                  <a:srgbClr val="306EA5"/>
                </a:solidFill>
                <a:latin typeface="Arial"/>
                <a:ea typeface="Arial"/>
                <a:cs typeface="Arial"/>
                <a:sym typeface="Arial"/>
              </a:rPr>
              <a:t>Making </a:t>
            </a:r>
            <a:br>
              <a:rPr lang="en-US" sz="5400" b="0" i="0" u="none" strike="noStrike" cap="none">
                <a:solidFill>
                  <a:srgbClr val="306EA5"/>
                </a:solidFill>
                <a:latin typeface="Arial"/>
                <a:ea typeface="Arial"/>
                <a:cs typeface="Arial"/>
                <a:sym typeface="Arial"/>
              </a:rPr>
            </a:br>
            <a:r>
              <a:rPr lang="en-US" sz="5400" b="0" i="0" u="none" strike="noStrike" cap="none">
                <a:solidFill>
                  <a:srgbClr val="306EA5"/>
                </a:solidFill>
                <a:latin typeface="Arial"/>
                <a:ea typeface="Arial"/>
                <a:cs typeface="Arial"/>
                <a:sym typeface="Arial"/>
              </a:rPr>
              <a:t>Income </a:t>
            </a:r>
            <a:br>
              <a:rPr lang="en-US" sz="5400" b="0" i="0" u="none" strike="noStrike" cap="none">
                <a:solidFill>
                  <a:srgbClr val="306EA5"/>
                </a:solidFill>
                <a:latin typeface="Arial"/>
                <a:ea typeface="Arial"/>
                <a:cs typeface="Arial"/>
                <a:sym typeface="Arial"/>
              </a:rPr>
            </a:br>
            <a:r>
              <a:rPr lang="en-US" sz="5400" b="0" i="0" u="none" strike="noStrike" cap="none">
                <a:solidFill>
                  <a:srgbClr val="306EA5"/>
                </a:solidFill>
                <a:latin typeface="Arial"/>
                <a:ea typeface="Arial"/>
                <a:cs typeface="Arial"/>
                <a:sym typeface="Arial"/>
              </a:rPr>
              <a:t>Data </a:t>
            </a:r>
            <a:br>
              <a:rPr lang="en-US" sz="5400" b="0" i="0" u="none" strike="noStrike" cap="none">
                <a:solidFill>
                  <a:srgbClr val="306EA5"/>
                </a:solidFill>
                <a:latin typeface="Arial"/>
                <a:ea typeface="Arial"/>
                <a:cs typeface="Arial"/>
                <a:sym typeface="Arial"/>
              </a:rPr>
            </a:br>
            <a:r>
              <a:rPr lang="en-US" sz="5400" b="0" i="0" u="none" strike="noStrike" cap="none">
                <a:solidFill>
                  <a:srgbClr val="306EA5"/>
                </a:solidFill>
                <a:latin typeface="Arial"/>
                <a:ea typeface="Arial"/>
                <a:cs typeface="Arial"/>
                <a:sym typeface="Arial"/>
              </a:rPr>
              <a:t>As </a:t>
            </a:r>
            <a:br>
              <a:rPr lang="en-US" sz="5400" b="0" i="0" u="none" strike="noStrike" cap="none">
                <a:solidFill>
                  <a:srgbClr val="306EA5"/>
                </a:solidFill>
                <a:latin typeface="Arial"/>
                <a:ea typeface="Arial"/>
                <a:cs typeface="Arial"/>
                <a:sym typeface="Arial"/>
              </a:rPr>
            </a:br>
            <a:r>
              <a:rPr lang="en-US" sz="5400" b="0" i="0" u="none" strike="noStrike" cap="none">
                <a:solidFill>
                  <a:srgbClr val="306EA5"/>
                </a:solidFill>
                <a:latin typeface="Arial"/>
                <a:ea typeface="Arial"/>
                <a:cs typeface="Arial"/>
                <a:sym typeface="Arial"/>
              </a:rPr>
              <a:t>A </a:t>
            </a:r>
            <a:br>
              <a:rPr lang="en-US" sz="5400" b="0" i="0" u="none" strike="noStrike" cap="none">
                <a:solidFill>
                  <a:srgbClr val="306EA5"/>
                </a:solidFill>
                <a:latin typeface="Arial"/>
                <a:ea typeface="Arial"/>
                <a:cs typeface="Arial"/>
                <a:sym typeface="Arial"/>
              </a:rPr>
            </a:br>
            <a:r>
              <a:rPr lang="en-US" sz="5400" b="0" i="0" u="none" strike="noStrike" cap="none">
                <a:solidFill>
                  <a:srgbClr val="306EA5"/>
                </a:solidFill>
                <a:latin typeface="Arial"/>
                <a:ea typeface="Arial"/>
                <a:cs typeface="Arial"/>
                <a:sym typeface="Arial"/>
              </a:rPr>
              <a:t>Service</a:t>
            </a:r>
          </a:p>
        </p:txBody>
      </p:sp>
      <p:pic>
        <p:nvPicPr>
          <p:cNvPr id="217" name="Shape 217"/>
          <p:cNvPicPr preferRelativeResize="0"/>
          <p:nvPr/>
        </p:nvPicPr>
        <p:blipFill rotWithShape="1">
          <a:blip r:embed="rId3">
            <a:alphaModFix/>
          </a:blip>
          <a:srcRect/>
          <a:stretch/>
        </p:blipFill>
        <p:spPr>
          <a:xfrm>
            <a:off x="6351619" y="3213583"/>
            <a:ext cx="2212358" cy="2212358"/>
          </a:xfrm>
          <a:prstGeom prst="rect">
            <a:avLst/>
          </a:prstGeom>
          <a:noFill/>
          <a:ln>
            <a:noFill/>
          </a:ln>
        </p:spPr>
      </p:pic>
      <p:pic>
        <p:nvPicPr>
          <p:cNvPr id="218" name="Shape 218"/>
          <p:cNvPicPr preferRelativeResize="0"/>
          <p:nvPr/>
        </p:nvPicPr>
        <p:blipFill rotWithShape="1">
          <a:blip r:embed="rId4">
            <a:alphaModFix/>
          </a:blip>
          <a:srcRect/>
          <a:stretch/>
        </p:blipFill>
        <p:spPr>
          <a:xfrm>
            <a:off x="4753460" y="1219396"/>
            <a:ext cx="1968839" cy="1968839"/>
          </a:xfrm>
          <a:prstGeom prst="rect">
            <a:avLst/>
          </a:prstGeom>
          <a:noFill/>
          <a:ln>
            <a:noFill/>
          </a:ln>
        </p:spPr>
      </p:pic>
      <p:pic>
        <p:nvPicPr>
          <p:cNvPr id="219" name="Shape 219"/>
          <p:cNvPicPr preferRelativeResize="0"/>
          <p:nvPr/>
        </p:nvPicPr>
        <p:blipFill rotWithShape="1">
          <a:blip r:embed="rId5">
            <a:alphaModFix/>
          </a:blip>
          <a:srcRect/>
          <a:stretch/>
        </p:blipFill>
        <p:spPr>
          <a:xfrm>
            <a:off x="7457800" y="1571699"/>
            <a:ext cx="3223259" cy="1264234"/>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900</Words>
  <Application>Microsoft Macintosh PowerPoint</Application>
  <PresentationFormat>Widescreen</PresentationFormat>
  <Paragraphs>95</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Helvetica Neue</vt:lpstr>
      <vt:lpstr>Arial</vt:lpstr>
      <vt:lpstr>Calibri</vt:lpstr>
      <vt:lpstr>Office Theme</vt:lpstr>
      <vt:lpstr>INCOME INEQUALITY PRODUCTS</vt:lpstr>
      <vt:lpstr>OVERVIEW</vt:lpstr>
      <vt:lpstr>Inequality is a multi-dimensional issue that goes beyond just a few parameters.</vt:lpstr>
      <vt:lpstr>Build and promote a more robust vocabulary for income inequality. Move beyond the notion.</vt:lpstr>
      <vt:lpstr>Encourage ways to experiment with how data can be used to create new opportunity.</vt:lpstr>
      <vt:lpstr>PowerPoint Presentation</vt:lpstr>
      <vt:lpstr>PowerPoint Presentation</vt:lpstr>
      <vt:lpstr>PowerPoint Presentation</vt:lpstr>
      <vt:lpstr>Making  Income  Data  As  A  Service</vt:lpstr>
      <vt:lpstr>Before MIDAAS</vt:lpstr>
      <vt:lpstr>MIDAAS site is a prototype that facilitates discovery of income patterns and answers pertinent questions.</vt:lpstr>
      <vt:lpstr>The Opportunity Project </vt:lpstr>
      <vt:lpstr>Three Contributions</vt:lpstr>
      <vt:lpstr>Opportunity Project follows the open data paradigm to ask the developer community to dream what’s next.</vt:lpstr>
      <vt:lpstr>Demos?</vt:lpstr>
      <vt:lpstr>ALISON ROWLAND/ DEVELOPMENT LEAD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INCOME INEQUALITY PRODUCTS</dc:title>
  <cp:lastModifiedBy>Microsoft Office User</cp:lastModifiedBy>
  <cp:revision>2</cp:revision>
  <dcterms:modified xsi:type="dcterms:W3CDTF">2016-05-11T14:03:28Z</dcterms:modified>
</cp:coreProperties>
</file>